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5" r:id="rId3"/>
  </p:sldMasterIdLst>
  <p:notesMasterIdLst>
    <p:notesMasterId r:id="rId46"/>
  </p:notesMasterIdLst>
  <p:sldIdLst>
    <p:sldId id="493" r:id="rId4"/>
    <p:sldId id="496" r:id="rId5"/>
    <p:sldId id="498" r:id="rId6"/>
    <p:sldId id="373" r:id="rId7"/>
    <p:sldId id="374" r:id="rId8"/>
    <p:sldId id="375" r:id="rId9"/>
    <p:sldId id="376" r:id="rId10"/>
    <p:sldId id="500" r:id="rId11"/>
    <p:sldId id="502" r:id="rId12"/>
    <p:sldId id="378" r:id="rId13"/>
    <p:sldId id="497" r:id="rId14"/>
    <p:sldId id="386" r:id="rId15"/>
    <p:sldId id="379" r:id="rId16"/>
    <p:sldId id="380" r:id="rId17"/>
    <p:sldId id="381" r:id="rId18"/>
    <p:sldId id="501" r:id="rId19"/>
    <p:sldId id="382" r:id="rId20"/>
    <p:sldId id="383" r:id="rId21"/>
    <p:sldId id="494" r:id="rId22"/>
    <p:sldId id="495" r:id="rId23"/>
    <p:sldId id="384" r:id="rId24"/>
    <p:sldId id="385" r:id="rId25"/>
    <p:sldId id="499" r:id="rId26"/>
    <p:sldId id="390" r:id="rId27"/>
    <p:sldId id="391" r:id="rId28"/>
    <p:sldId id="491" r:id="rId29"/>
    <p:sldId id="492" r:id="rId30"/>
    <p:sldId id="393" r:id="rId31"/>
    <p:sldId id="394" r:id="rId32"/>
    <p:sldId id="395" r:id="rId33"/>
    <p:sldId id="396" r:id="rId34"/>
    <p:sldId id="399" r:id="rId35"/>
    <p:sldId id="400" r:id="rId36"/>
    <p:sldId id="490" r:id="rId37"/>
    <p:sldId id="401" r:id="rId38"/>
    <p:sldId id="505" r:id="rId39"/>
    <p:sldId id="506" r:id="rId40"/>
    <p:sldId id="503" r:id="rId41"/>
    <p:sldId id="504" r:id="rId42"/>
    <p:sldId id="507" r:id="rId43"/>
    <p:sldId id="403" r:id="rId44"/>
    <p:sldId id="404" r:id="rId4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F0ABBF9-674B-467F-80C7-3F746BA87C26}">
          <p14:sldIdLst>
            <p14:sldId id="493"/>
            <p14:sldId id="496"/>
            <p14:sldId id="498"/>
            <p14:sldId id="373"/>
            <p14:sldId id="374"/>
            <p14:sldId id="375"/>
            <p14:sldId id="376"/>
            <p14:sldId id="500"/>
            <p14:sldId id="502"/>
            <p14:sldId id="378"/>
            <p14:sldId id="497"/>
            <p14:sldId id="386"/>
            <p14:sldId id="379"/>
            <p14:sldId id="380"/>
            <p14:sldId id="381"/>
            <p14:sldId id="501"/>
            <p14:sldId id="382"/>
            <p14:sldId id="383"/>
            <p14:sldId id="494"/>
            <p14:sldId id="495"/>
            <p14:sldId id="384"/>
            <p14:sldId id="385"/>
            <p14:sldId id="499"/>
            <p14:sldId id="390"/>
            <p14:sldId id="391"/>
            <p14:sldId id="491"/>
            <p14:sldId id="492"/>
            <p14:sldId id="393"/>
            <p14:sldId id="394"/>
            <p14:sldId id="395"/>
            <p14:sldId id="396"/>
            <p14:sldId id="399"/>
            <p14:sldId id="400"/>
            <p14:sldId id="490"/>
            <p14:sldId id="401"/>
            <p14:sldId id="505"/>
            <p14:sldId id="506"/>
            <p14:sldId id="503"/>
            <p14:sldId id="504"/>
            <p14:sldId id="507"/>
            <p14:sldId id="403"/>
            <p14:sldId id="40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4"/>
    <p:restoredTop sz="82589" autoAdjust="0"/>
  </p:normalViewPr>
  <p:slideViewPr>
    <p:cSldViewPr snapToGrid="0" snapToObjects="1">
      <p:cViewPr varScale="1">
        <p:scale>
          <a:sx n="70" d="100"/>
          <a:sy n="70" d="100"/>
        </p:scale>
        <p:origin x="61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9" d="100"/>
        <a:sy n="179" d="100"/>
      </p:scale>
      <p:origin x="0" y="0"/>
    </p:cViewPr>
  </p:sorterViewPr>
  <p:notesViewPr>
    <p:cSldViewPr snapToGrid="0" snapToObjects="1">
      <p:cViewPr varScale="1">
        <p:scale>
          <a:sx n="89" d="100"/>
          <a:sy n="89" d="100"/>
        </p:scale>
        <p:origin x="384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EE77791-2BA9-3747-8E5F-620744065782}" type="datetimeFigureOut">
              <a:rPr lang="en-US" smtClean="0"/>
              <a:t>3/10/2020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D0ADE13-88D4-974E-B7D5-05018A4A01B5}" type="slidenum">
              <a:rPr lang="en-US" smtClean="0"/>
              <a:t>‹#›</a:t>
            </a:fld>
            <a:endParaRPr lang="en-US"/>
          </a:p>
        </p:txBody>
      </p:sp>
    </p:spTree>
    <p:extLst>
      <p:ext uri="{BB962C8B-B14F-4D97-AF65-F5344CB8AC3E}">
        <p14:creationId xmlns:p14="http://schemas.microsoft.com/office/powerpoint/2010/main" val="15194128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0ADE13-88D4-974E-B7D5-05018A4A01B5}" type="slidenum">
              <a:rPr lang="en-US" smtClean="0"/>
              <a:t>4</a:t>
            </a:fld>
            <a:endParaRPr lang="en-US"/>
          </a:p>
        </p:txBody>
      </p:sp>
    </p:spTree>
    <p:extLst>
      <p:ext uri="{BB962C8B-B14F-4D97-AF65-F5344CB8AC3E}">
        <p14:creationId xmlns:p14="http://schemas.microsoft.com/office/powerpoint/2010/main" val="625288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0ADE13-88D4-974E-B7D5-05018A4A01B5}" type="slidenum">
              <a:rPr lang="en-US" smtClean="0"/>
              <a:t>11</a:t>
            </a:fld>
            <a:endParaRPr lang="en-US"/>
          </a:p>
        </p:txBody>
      </p:sp>
    </p:spTree>
    <p:extLst>
      <p:ext uri="{BB962C8B-B14F-4D97-AF65-F5344CB8AC3E}">
        <p14:creationId xmlns:p14="http://schemas.microsoft.com/office/powerpoint/2010/main" val="4149833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0ADE13-88D4-974E-B7D5-05018A4A01B5}" type="slidenum">
              <a:rPr lang="en-US" smtClean="0"/>
              <a:t>18</a:t>
            </a:fld>
            <a:endParaRPr lang="en-US"/>
          </a:p>
        </p:txBody>
      </p:sp>
    </p:spTree>
    <p:extLst>
      <p:ext uri="{BB962C8B-B14F-4D97-AF65-F5344CB8AC3E}">
        <p14:creationId xmlns:p14="http://schemas.microsoft.com/office/powerpoint/2010/main" val="394763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0ADE13-88D4-974E-B7D5-05018A4A01B5}" type="slidenum">
              <a:rPr lang="en-US" smtClean="0"/>
              <a:t>34</a:t>
            </a:fld>
            <a:endParaRPr lang="en-US"/>
          </a:p>
        </p:txBody>
      </p:sp>
    </p:spTree>
    <p:extLst>
      <p:ext uri="{BB962C8B-B14F-4D97-AF65-F5344CB8AC3E}">
        <p14:creationId xmlns:p14="http://schemas.microsoft.com/office/powerpoint/2010/main" val="1988599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FC8DCA-E7AD-EC44-AB1A-8BB174C33A8E}"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F5ACE-820B-4844-844F-7AE14FC05881}" type="slidenum">
              <a:rPr lang="en-US" smtClean="0"/>
              <a:t>‹#›</a:t>
            </a:fld>
            <a:endParaRPr lang="en-US"/>
          </a:p>
        </p:txBody>
      </p:sp>
    </p:spTree>
    <p:extLst>
      <p:ext uri="{BB962C8B-B14F-4D97-AF65-F5344CB8AC3E}">
        <p14:creationId xmlns:p14="http://schemas.microsoft.com/office/powerpoint/2010/main" val="86527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FC8DCA-E7AD-EC44-AB1A-8BB174C33A8E}"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F5ACE-820B-4844-844F-7AE14FC05881}" type="slidenum">
              <a:rPr lang="en-US" smtClean="0"/>
              <a:t>‹#›</a:t>
            </a:fld>
            <a:endParaRPr lang="en-US"/>
          </a:p>
        </p:txBody>
      </p:sp>
    </p:spTree>
    <p:extLst>
      <p:ext uri="{BB962C8B-B14F-4D97-AF65-F5344CB8AC3E}">
        <p14:creationId xmlns:p14="http://schemas.microsoft.com/office/powerpoint/2010/main" val="80729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FC8DCA-E7AD-EC44-AB1A-8BB174C33A8E}"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F5ACE-820B-4844-844F-7AE14FC05881}" type="slidenum">
              <a:rPr lang="en-US" smtClean="0"/>
              <a:t>‹#›</a:t>
            </a:fld>
            <a:endParaRPr lang="en-US"/>
          </a:p>
        </p:txBody>
      </p:sp>
    </p:spTree>
    <p:extLst>
      <p:ext uri="{BB962C8B-B14F-4D97-AF65-F5344CB8AC3E}">
        <p14:creationId xmlns:p14="http://schemas.microsoft.com/office/powerpoint/2010/main" val="2501997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FC8DCA-E7AD-EC44-AB1A-8BB174C33A8E}"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5F5ACE-820B-4844-844F-7AE14FC05881}" type="slidenum">
              <a:rPr lang="en-US" smtClean="0"/>
              <a:t>‹#›</a:t>
            </a:fld>
            <a:endParaRPr lang="en-US"/>
          </a:p>
        </p:txBody>
      </p:sp>
    </p:spTree>
    <p:extLst>
      <p:ext uri="{BB962C8B-B14F-4D97-AF65-F5344CB8AC3E}">
        <p14:creationId xmlns:p14="http://schemas.microsoft.com/office/powerpoint/2010/main" val="78106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F90799-E6B2-D346-9F8E-949AC4FF7795}"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A5A5A-4A8A-C443-8BF9-45E0370AF7FC}" type="slidenum">
              <a:rPr lang="en-US" smtClean="0"/>
              <a:t>‹#›</a:t>
            </a:fld>
            <a:endParaRPr lang="en-US"/>
          </a:p>
        </p:txBody>
      </p:sp>
    </p:spTree>
    <p:extLst>
      <p:ext uri="{BB962C8B-B14F-4D97-AF65-F5344CB8AC3E}">
        <p14:creationId xmlns:p14="http://schemas.microsoft.com/office/powerpoint/2010/main" val="876485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F90799-E6B2-D346-9F8E-949AC4FF7795}"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A5A5A-4A8A-C443-8BF9-45E0370AF7FC}" type="slidenum">
              <a:rPr lang="en-US" smtClean="0"/>
              <a:t>‹#›</a:t>
            </a:fld>
            <a:endParaRPr lang="en-US"/>
          </a:p>
        </p:txBody>
      </p:sp>
    </p:spTree>
    <p:extLst>
      <p:ext uri="{BB962C8B-B14F-4D97-AF65-F5344CB8AC3E}">
        <p14:creationId xmlns:p14="http://schemas.microsoft.com/office/powerpoint/2010/main" val="187239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F90799-E6B2-D346-9F8E-949AC4FF7795}"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A5A5A-4A8A-C443-8BF9-45E0370AF7FC}" type="slidenum">
              <a:rPr lang="en-US" smtClean="0"/>
              <a:t>‹#›</a:t>
            </a:fld>
            <a:endParaRPr lang="en-US"/>
          </a:p>
        </p:txBody>
      </p:sp>
    </p:spTree>
    <p:extLst>
      <p:ext uri="{BB962C8B-B14F-4D97-AF65-F5344CB8AC3E}">
        <p14:creationId xmlns:p14="http://schemas.microsoft.com/office/powerpoint/2010/main" val="3931140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F90799-E6B2-D346-9F8E-949AC4FF7795}"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A5A5A-4A8A-C443-8BF9-45E0370AF7FC}" type="slidenum">
              <a:rPr lang="en-US" smtClean="0"/>
              <a:t>‹#›</a:t>
            </a:fld>
            <a:endParaRPr lang="en-US"/>
          </a:p>
        </p:txBody>
      </p:sp>
    </p:spTree>
    <p:extLst>
      <p:ext uri="{BB962C8B-B14F-4D97-AF65-F5344CB8AC3E}">
        <p14:creationId xmlns:p14="http://schemas.microsoft.com/office/powerpoint/2010/main" val="3087116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F90799-E6B2-D346-9F8E-949AC4FF7795}" type="datetimeFigureOut">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1A5A5A-4A8A-C443-8BF9-45E0370AF7FC}" type="slidenum">
              <a:rPr lang="en-US" smtClean="0"/>
              <a:t>‹#›</a:t>
            </a:fld>
            <a:endParaRPr lang="en-US"/>
          </a:p>
        </p:txBody>
      </p:sp>
    </p:spTree>
    <p:extLst>
      <p:ext uri="{BB962C8B-B14F-4D97-AF65-F5344CB8AC3E}">
        <p14:creationId xmlns:p14="http://schemas.microsoft.com/office/powerpoint/2010/main" val="2214636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F90799-E6B2-D346-9F8E-949AC4FF7795}"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A5A5A-4A8A-C443-8BF9-45E0370AF7FC}" type="slidenum">
              <a:rPr lang="en-US" smtClean="0"/>
              <a:t>‹#›</a:t>
            </a:fld>
            <a:endParaRPr lang="en-US"/>
          </a:p>
        </p:txBody>
      </p:sp>
    </p:spTree>
    <p:extLst>
      <p:ext uri="{BB962C8B-B14F-4D97-AF65-F5344CB8AC3E}">
        <p14:creationId xmlns:p14="http://schemas.microsoft.com/office/powerpoint/2010/main" val="2878585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90799-E6B2-D346-9F8E-949AC4FF7795}" type="datetimeFigureOut">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1A5A5A-4A8A-C443-8BF9-45E0370AF7FC}" type="slidenum">
              <a:rPr lang="en-US" smtClean="0"/>
              <a:t>‹#›</a:t>
            </a:fld>
            <a:endParaRPr lang="en-US"/>
          </a:p>
        </p:txBody>
      </p:sp>
    </p:spTree>
    <p:extLst>
      <p:ext uri="{BB962C8B-B14F-4D97-AF65-F5344CB8AC3E}">
        <p14:creationId xmlns:p14="http://schemas.microsoft.com/office/powerpoint/2010/main" val="2171245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FC8DCA-E7AD-EC44-AB1A-8BB174C33A8E}"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F5ACE-820B-4844-844F-7AE14FC05881}" type="slidenum">
              <a:rPr lang="en-US" smtClean="0"/>
              <a:t>‹#›</a:t>
            </a:fld>
            <a:endParaRPr lang="en-US"/>
          </a:p>
        </p:txBody>
      </p:sp>
    </p:spTree>
    <p:extLst>
      <p:ext uri="{BB962C8B-B14F-4D97-AF65-F5344CB8AC3E}">
        <p14:creationId xmlns:p14="http://schemas.microsoft.com/office/powerpoint/2010/main" val="3418640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F90799-E6B2-D346-9F8E-949AC4FF7795}"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A5A5A-4A8A-C443-8BF9-45E0370AF7FC}" type="slidenum">
              <a:rPr lang="en-US" smtClean="0"/>
              <a:t>‹#›</a:t>
            </a:fld>
            <a:endParaRPr lang="en-US"/>
          </a:p>
        </p:txBody>
      </p:sp>
    </p:spTree>
    <p:extLst>
      <p:ext uri="{BB962C8B-B14F-4D97-AF65-F5344CB8AC3E}">
        <p14:creationId xmlns:p14="http://schemas.microsoft.com/office/powerpoint/2010/main" val="1004593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F90799-E6B2-D346-9F8E-949AC4FF7795}"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A5A5A-4A8A-C443-8BF9-45E0370AF7FC}" type="slidenum">
              <a:rPr lang="en-US" smtClean="0"/>
              <a:t>‹#›</a:t>
            </a:fld>
            <a:endParaRPr lang="en-US"/>
          </a:p>
        </p:txBody>
      </p:sp>
    </p:spTree>
    <p:extLst>
      <p:ext uri="{BB962C8B-B14F-4D97-AF65-F5344CB8AC3E}">
        <p14:creationId xmlns:p14="http://schemas.microsoft.com/office/powerpoint/2010/main" val="62338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F90799-E6B2-D346-9F8E-949AC4FF7795}"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A5A5A-4A8A-C443-8BF9-45E0370AF7FC}" type="slidenum">
              <a:rPr lang="en-US" smtClean="0"/>
              <a:t>‹#›</a:t>
            </a:fld>
            <a:endParaRPr lang="en-US"/>
          </a:p>
        </p:txBody>
      </p:sp>
    </p:spTree>
    <p:extLst>
      <p:ext uri="{BB962C8B-B14F-4D97-AF65-F5344CB8AC3E}">
        <p14:creationId xmlns:p14="http://schemas.microsoft.com/office/powerpoint/2010/main" val="1279978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F90799-E6B2-D346-9F8E-949AC4FF7795}"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A5A5A-4A8A-C443-8BF9-45E0370AF7FC}" type="slidenum">
              <a:rPr lang="en-US" smtClean="0"/>
              <a:t>‹#›</a:t>
            </a:fld>
            <a:endParaRPr lang="en-US"/>
          </a:p>
        </p:txBody>
      </p:sp>
    </p:spTree>
    <p:extLst>
      <p:ext uri="{BB962C8B-B14F-4D97-AF65-F5344CB8AC3E}">
        <p14:creationId xmlns:p14="http://schemas.microsoft.com/office/powerpoint/2010/main" val="539429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498602"/>
            <a:ext cx="5257800" cy="3298825"/>
          </a:xfrm>
        </p:spPr>
        <p:txBody>
          <a:bodyPr>
            <a:normAutofit/>
          </a:bodyPr>
          <a:lstStyle>
            <a:lvl1pPr>
              <a:lnSpc>
                <a:spcPct val="90000"/>
              </a:lnSpc>
              <a:defRPr sz="4051" cap="none" baseline="0"/>
            </a:lvl1pPr>
          </a:lstStyle>
          <a:p>
            <a:r>
              <a:rPr lang="en-US"/>
              <a:t>Click to edit Master title style</a:t>
            </a:r>
            <a:endParaRPr/>
          </a:p>
        </p:txBody>
      </p:sp>
      <p:sp>
        <p:nvSpPr>
          <p:cNvPr id="3" name="Subtitle 2"/>
          <p:cNvSpPr>
            <a:spLocks noGrp="1"/>
          </p:cNvSpPr>
          <p:nvPr>
            <p:ph type="subTitle" idx="1"/>
          </p:nvPr>
        </p:nvSpPr>
        <p:spPr>
          <a:xfrm>
            <a:off x="3505200" y="4927600"/>
            <a:ext cx="5257800" cy="1244600"/>
          </a:xfrm>
        </p:spPr>
        <p:txBody>
          <a:bodyPr>
            <a:normAutofit/>
          </a:bodyPr>
          <a:lstStyle>
            <a:lvl1pPr marL="0" indent="0" algn="l">
              <a:spcBef>
                <a:spcPts val="0"/>
              </a:spcBef>
              <a:buNone/>
              <a:defRPr sz="2101" b="0">
                <a:solidFill>
                  <a:schemeClr val="tx1"/>
                </a:solidFill>
              </a:defRPr>
            </a:lvl1pPr>
            <a:lvl2pPr marL="457242" indent="0" algn="ctr">
              <a:buNone/>
              <a:defRPr>
                <a:solidFill>
                  <a:schemeClr val="tx1">
                    <a:tint val="75000"/>
                  </a:schemeClr>
                </a:solidFill>
              </a:defRPr>
            </a:lvl2pPr>
            <a:lvl3pPr marL="914484" indent="0" algn="ctr">
              <a:buNone/>
              <a:defRPr>
                <a:solidFill>
                  <a:schemeClr val="tx1">
                    <a:tint val="75000"/>
                  </a:schemeClr>
                </a:solidFill>
              </a:defRPr>
            </a:lvl3pPr>
            <a:lvl4pPr marL="1371726" indent="0" algn="ctr">
              <a:buNone/>
              <a:defRPr>
                <a:solidFill>
                  <a:schemeClr val="tx1">
                    <a:tint val="75000"/>
                  </a:schemeClr>
                </a:solidFill>
              </a:defRPr>
            </a:lvl4pPr>
            <a:lvl5pPr marL="1828967" indent="0" algn="ctr">
              <a:buNone/>
              <a:defRPr>
                <a:solidFill>
                  <a:schemeClr val="tx1">
                    <a:tint val="75000"/>
                  </a:schemeClr>
                </a:solidFill>
              </a:defRPr>
            </a:lvl5pPr>
            <a:lvl6pPr marL="2286210" indent="0" algn="ctr">
              <a:buNone/>
              <a:defRPr>
                <a:solidFill>
                  <a:schemeClr val="tx1">
                    <a:tint val="75000"/>
                  </a:schemeClr>
                </a:solidFill>
              </a:defRPr>
            </a:lvl6pPr>
            <a:lvl7pPr marL="2743451" indent="0" algn="ctr">
              <a:buNone/>
              <a:defRPr>
                <a:solidFill>
                  <a:schemeClr val="tx1">
                    <a:tint val="75000"/>
                  </a:schemeClr>
                </a:solidFill>
              </a:defRPr>
            </a:lvl7pPr>
            <a:lvl8pPr marL="3200693" indent="0" algn="ctr">
              <a:buNone/>
              <a:defRPr>
                <a:solidFill>
                  <a:schemeClr val="tx1">
                    <a:tint val="75000"/>
                  </a:schemeClr>
                </a:solidFill>
              </a:defRPr>
            </a:lvl8pPr>
            <a:lvl9pPr marL="3657935"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619898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9F6469A-FDF1-0D46-BF80-7D2C26283701}"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18295-1E7B-5E4A-861C-FF37BADDDB13}" type="slidenum">
              <a:rPr lang="en-US" smtClean="0"/>
              <a:t>‹#›</a:t>
            </a:fld>
            <a:endParaRPr lang="en-US"/>
          </a:p>
        </p:txBody>
      </p:sp>
    </p:spTree>
    <p:extLst>
      <p:ext uri="{BB962C8B-B14F-4D97-AF65-F5344CB8AC3E}">
        <p14:creationId xmlns:p14="http://schemas.microsoft.com/office/powerpoint/2010/main" val="301159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445000"/>
            <a:ext cx="5257800" cy="1930400"/>
          </a:xfrm>
        </p:spPr>
        <p:txBody>
          <a:bodyPr anchor="t">
            <a:normAutofit/>
          </a:bodyPr>
          <a:lstStyle>
            <a:lvl1pPr algn="l">
              <a:defRPr sz="4051" b="0" cap="none" baseline="0"/>
            </a:lvl1pPr>
          </a:lstStyle>
          <a:p>
            <a:r>
              <a:rPr lang="en-US"/>
              <a:t>Click to edit Master title style</a:t>
            </a:r>
            <a:endParaRPr dirty="0"/>
          </a:p>
        </p:txBody>
      </p:sp>
      <p:sp>
        <p:nvSpPr>
          <p:cNvPr id="3" name="Text Placeholder 2"/>
          <p:cNvSpPr>
            <a:spLocks noGrp="1"/>
          </p:cNvSpPr>
          <p:nvPr>
            <p:ph type="body" idx="1"/>
          </p:nvPr>
        </p:nvSpPr>
        <p:spPr>
          <a:xfrm>
            <a:off x="609600" y="3124201"/>
            <a:ext cx="5257800" cy="1296987"/>
          </a:xfrm>
        </p:spPr>
        <p:txBody>
          <a:bodyPr anchor="b">
            <a:normAutofit/>
          </a:bodyPr>
          <a:lstStyle>
            <a:lvl1pPr marL="0" indent="0">
              <a:spcBef>
                <a:spcPts val="0"/>
              </a:spcBef>
              <a:buNone/>
              <a:defRPr sz="2101">
                <a:solidFill>
                  <a:schemeClr val="tx1"/>
                </a:solidFill>
              </a:defRPr>
            </a:lvl1pPr>
            <a:lvl2pPr marL="457242" indent="0">
              <a:buNone/>
              <a:defRPr sz="1800">
                <a:solidFill>
                  <a:schemeClr val="tx1">
                    <a:tint val="75000"/>
                  </a:schemeClr>
                </a:solidFill>
              </a:defRPr>
            </a:lvl2pPr>
            <a:lvl3pPr marL="914484" indent="0">
              <a:buNone/>
              <a:defRPr sz="1575">
                <a:solidFill>
                  <a:schemeClr val="tx1">
                    <a:tint val="75000"/>
                  </a:schemeClr>
                </a:solidFill>
              </a:defRPr>
            </a:lvl3pPr>
            <a:lvl4pPr marL="1371726" indent="0">
              <a:buNone/>
              <a:defRPr sz="1425">
                <a:solidFill>
                  <a:schemeClr val="tx1">
                    <a:tint val="75000"/>
                  </a:schemeClr>
                </a:solidFill>
              </a:defRPr>
            </a:lvl4pPr>
            <a:lvl5pPr marL="1828967" indent="0">
              <a:buNone/>
              <a:defRPr sz="1425">
                <a:solidFill>
                  <a:schemeClr val="tx1">
                    <a:tint val="75000"/>
                  </a:schemeClr>
                </a:solidFill>
              </a:defRPr>
            </a:lvl5pPr>
            <a:lvl6pPr marL="2286210" indent="0">
              <a:buNone/>
              <a:defRPr sz="1425">
                <a:solidFill>
                  <a:schemeClr val="tx1">
                    <a:tint val="75000"/>
                  </a:schemeClr>
                </a:solidFill>
              </a:defRPr>
            </a:lvl6pPr>
            <a:lvl7pPr marL="2743451" indent="0">
              <a:buNone/>
              <a:defRPr sz="1425">
                <a:solidFill>
                  <a:schemeClr val="tx1">
                    <a:tint val="75000"/>
                  </a:schemeClr>
                </a:solidFill>
              </a:defRPr>
            </a:lvl7pPr>
            <a:lvl8pPr marL="3200693" indent="0">
              <a:buNone/>
              <a:defRPr sz="1425">
                <a:solidFill>
                  <a:schemeClr val="tx1">
                    <a:tint val="75000"/>
                  </a:schemeClr>
                </a:solidFill>
              </a:defRPr>
            </a:lvl8pPr>
            <a:lvl9pPr marL="3657935" indent="0">
              <a:buNone/>
              <a:defRPr sz="142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887626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38200" y="1701800"/>
            <a:ext cx="3733800" cy="4470400"/>
          </a:xfrm>
        </p:spPr>
        <p:txBody>
          <a:bodyPr>
            <a:normAutofit/>
          </a:bodyPr>
          <a:lstStyle>
            <a:lvl1pPr>
              <a:defRPr sz="1800"/>
            </a:lvl1pPr>
            <a:lvl2pPr>
              <a:defRPr sz="1500"/>
            </a:lvl2pPr>
            <a:lvl3pPr>
              <a:defRPr sz="1350"/>
            </a:lvl3pPr>
            <a:lvl4pPr>
              <a:defRPr sz="1350"/>
            </a:lvl4pPr>
            <a:lvl5pPr marL="1508898">
              <a:defRPr sz="1350"/>
            </a:lvl5pPr>
            <a:lvl6pPr marL="1280277" indent="0">
              <a:buNone/>
              <a:defRPr sz="1350"/>
            </a:lvl6pPr>
            <a:lvl7pPr marL="1508898">
              <a:defRPr sz="1350"/>
            </a:lvl7pPr>
            <a:lvl8pPr marL="1508898">
              <a:defRPr sz="1350"/>
            </a:lvl8pPr>
            <a:lvl9pPr marL="1508898">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4400" y="1701800"/>
            <a:ext cx="3733800" cy="4470400"/>
          </a:xfrm>
        </p:spPr>
        <p:txBody>
          <a:bodyPr>
            <a:normAutofit/>
          </a:bodyPr>
          <a:lstStyle>
            <a:lvl1pPr>
              <a:defRPr sz="1800"/>
            </a:lvl1pPr>
            <a:lvl2pPr>
              <a:defRPr sz="150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9F6469A-FDF1-0D46-BF80-7D2C26283701}"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18295-1E7B-5E4A-861C-FF37BADDDB13}" type="slidenum">
              <a:rPr lang="en-US" smtClean="0"/>
              <a:t>‹#›</a:t>
            </a:fld>
            <a:endParaRPr lang="en-US"/>
          </a:p>
        </p:txBody>
      </p:sp>
    </p:spTree>
    <p:extLst>
      <p:ext uri="{BB962C8B-B14F-4D97-AF65-F5344CB8AC3E}">
        <p14:creationId xmlns:p14="http://schemas.microsoft.com/office/powerpoint/2010/main" val="241714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841249" y="1608836"/>
            <a:ext cx="3730752" cy="512064"/>
          </a:xfrm>
        </p:spPr>
        <p:txBody>
          <a:bodyPr anchor="b">
            <a:noAutofit/>
          </a:bodyPr>
          <a:lstStyle>
            <a:lvl1pPr marL="0" indent="0">
              <a:spcBef>
                <a:spcPts val="0"/>
              </a:spcBef>
              <a:buNone/>
              <a:defRPr sz="1800"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Click to edit Master text styles</a:t>
            </a:r>
          </a:p>
        </p:txBody>
      </p:sp>
      <p:sp>
        <p:nvSpPr>
          <p:cNvPr id="4" name="Content Placeholder 3"/>
          <p:cNvSpPr>
            <a:spLocks noGrp="1"/>
          </p:cNvSpPr>
          <p:nvPr>
            <p:ph sz="half" idx="2"/>
          </p:nvPr>
        </p:nvSpPr>
        <p:spPr>
          <a:xfrm>
            <a:off x="838200" y="2209800"/>
            <a:ext cx="3733800" cy="3962400"/>
          </a:xfrm>
        </p:spPr>
        <p:txBody>
          <a:bodyPr>
            <a:normAutofit/>
          </a:bodyPr>
          <a:lstStyle>
            <a:lvl1pPr>
              <a:defRPr sz="1500"/>
            </a:lvl1pPr>
            <a:lvl2pPr>
              <a:defRPr sz="135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7448" y="1608836"/>
            <a:ext cx="3730752" cy="512064"/>
          </a:xfrm>
        </p:spPr>
        <p:txBody>
          <a:bodyPr anchor="b">
            <a:noAutofit/>
          </a:bodyPr>
          <a:lstStyle>
            <a:lvl1pPr marL="0" indent="0">
              <a:spcBef>
                <a:spcPts val="0"/>
              </a:spcBef>
              <a:buNone/>
              <a:defRPr sz="1800"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Click to edit Master text styles</a:t>
            </a:r>
          </a:p>
        </p:txBody>
      </p:sp>
      <p:sp>
        <p:nvSpPr>
          <p:cNvPr id="6" name="Content Placeholder 5"/>
          <p:cNvSpPr>
            <a:spLocks noGrp="1"/>
          </p:cNvSpPr>
          <p:nvPr>
            <p:ph sz="quarter" idx="4"/>
          </p:nvPr>
        </p:nvSpPr>
        <p:spPr>
          <a:xfrm>
            <a:off x="4724400" y="2209800"/>
            <a:ext cx="3733800" cy="3962400"/>
          </a:xfrm>
        </p:spPr>
        <p:txBody>
          <a:bodyPr>
            <a:normAutofit/>
          </a:bodyPr>
          <a:lstStyle>
            <a:lvl1pPr>
              <a:defRPr sz="1500"/>
            </a:lvl1pPr>
            <a:lvl2pPr>
              <a:defRPr sz="135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9F6469A-FDF1-0D46-BF80-7D2C26283701}" type="datetimeFigureOut">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18295-1E7B-5E4A-861C-FF37BADDDB13}" type="slidenum">
              <a:rPr lang="en-US" smtClean="0"/>
              <a:t>‹#›</a:t>
            </a:fld>
            <a:endParaRPr lang="en-US"/>
          </a:p>
        </p:txBody>
      </p:sp>
    </p:spTree>
    <p:extLst>
      <p:ext uri="{BB962C8B-B14F-4D97-AF65-F5344CB8AC3E}">
        <p14:creationId xmlns:p14="http://schemas.microsoft.com/office/powerpoint/2010/main" val="10254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9F6469A-FDF1-0D46-BF80-7D2C26283701}"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18295-1E7B-5E4A-861C-FF37BADDDB13}" type="slidenum">
              <a:rPr lang="en-US" smtClean="0"/>
              <a:t>‹#›</a:t>
            </a:fld>
            <a:endParaRPr lang="en-US"/>
          </a:p>
        </p:txBody>
      </p:sp>
    </p:spTree>
    <p:extLst>
      <p:ext uri="{BB962C8B-B14F-4D97-AF65-F5344CB8AC3E}">
        <p14:creationId xmlns:p14="http://schemas.microsoft.com/office/powerpoint/2010/main" val="111869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FC8DCA-E7AD-EC44-AB1A-8BB174C33A8E}"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F5ACE-820B-4844-844F-7AE14FC05881}" type="slidenum">
              <a:rPr lang="en-US" smtClean="0"/>
              <a:t>‹#›</a:t>
            </a:fld>
            <a:endParaRPr lang="en-US"/>
          </a:p>
        </p:txBody>
      </p:sp>
    </p:spTree>
    <p:extLst>
      <p:ext uri="{BB962C8B-B14F-4D97-AF65-F5344CB8AC3E}">
        <p14:creationId xmlns:p14="http://schemas.microsoft.com/office/powerpoint/2010/main" val="2313459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6469A-FDF1-0D46-BF80-7D2C26283701}" type="datetimeFigureOut">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18295-1E7B-5E4A-861C-FF37BADDDB13}" type="slidenum">
              <a:rPr lang="en-US" smtClean="0"/>
              <a:t>‹#›</a:t>
            </a:fld>
            <a:endParaRPr lang="en-US"/>
          </a:p>
        </p:txBody>
      </p:sp>
    </p:spTree>
    <p:extLst>
      <p:ext uri="{BB962C8B-B14F-4D97-AF65-F5344CB8AC3E}">
        <p14:creationId xmlns:p14="http://schemas.microsoft.com/office/powerpoint/2010/main" val="373042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971800" y="0"/>
            <a:ext cx="59436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 name="Title 1"/>
          <p:cNvSpPr>
            <a:spLocks noGrp="1"/>
          </p:cNvSpPr>
          <p:nvPr>
            <p:ph type="title"/>
          </p:nvPr>
        </p:nvSpPr>
        <p:spPr>
          <a:xfrm>
            <a:off x="228601" y="1701800"/>
            <a:ext cx="2514600" cy="2844800"/>
          </a:xfrm>
        </p:spPr>
        <p:txBody>
          <a:bodyPr anchor="b">
            <a:normAutofit/>
          </a:bodyPr>
          <a:lstStyle>
            <a:lvl1pPr algn="l">
              <a:defRPr sz="1500" b="1"/>
            </a:lvl1pPr>
          </a:lstStyle>
          <a:p>
            <a:r>
              <a:rPr lang="en-US"/>
              <a:t>Click to edit Master title style</a:t>
            </a:r>
            <a:endParaRPr/>
          </a:p>
        </p:txBody>
      </p:sp>
      <p:sp>
        <p:nvSpPr>
          <p:cNvPr id="4" name="Text Placeholder 3"/>
          <p:cNvSpPr>
            <a:spLocks noGrp="1"/>
          </p:cNvSpPr>
          <p:nvPr>
            <p:ph type="body" sz="half" idx="2"/>
          </p:nvPr>
        </p:nvSpPr>
        <p:spPr>
          <a:xfrm>
            <a:off x="228601" y="4648200"/>
            <a:ext cx="2514600" cy="1727200"/>
          </a:xfrm>
        </p:spPr>
        <p:txBody>
          <a:bodyPr>
            <a:normAutofit/>
          </a:bodyPr>
          <a:lstStyle>
            <a:lvl1pPr marL="0" indent="0">
              <a:spcBef>
                <a:spcPts val="900"/>
              </a:spcBef>
              <a:buNone/>
              <a:defRPr sz="1200"/>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Click to edit Master text styles</a:t>
            </a:r>
          </a:p>
        </p:txBody>
      </p:sp>
      <p:sp>
        <p:nvSpPr>
          <p:cNvPr id="3" name="Content Placeholder 2"/>
          <p:cNvSpPr>
            <a:spLocks noGrp="1"/>
          </p:cNvSpPr>
          <p:nvPr>
            <p:ph idx="1"/>
          </p:nvPr>
        </p:nvSpPr>
        <p:spPr>
          <a:xfrm>
            <a:off x="3352800" y="482600"/>
            <a:ext cx="5105400" cy="5892800"/>
          </a:xfrm>
        </p:spPr>
        <p:txBody>
          <a:bodyPr>
            <a:normAutofit/>
          </a:bodyPr>
          <a:lstStyle>
            <a:lvl1pPr>
              <a:defRPr sz="1800"/>
            </a:lvl1pPr>
            <a:lvl2pP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9F6469A-FDF1-0D46-BF80-7D2C26283701}"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18295-1E7B-5E4A-861C-FF37BADDDB13}" type="slidenum">
              <a:rPr lang="en-US" smtClean="0"/>
              <a:t>‹#›</a:t>
            </a:fld>
            <a:endParaRPr lang="en-US"/>
          </a:p>
        </p:txBody>
      </p:sp>
    </p:spTree>
    <p:extLst>
      <p:ext uri="{BB962C8B-B14F-4D97-AF65-F5344CB8AC3E}">
        <p14:creationId xmlns:p14="http://schemas.microsoft.com/office/powerpoint/2010/main" val="300188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562100" y="0"/>
            <a:ext cx="6019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 name="Title 1"/>
          <p:cNvSpPr>
            <a:spLocks noGrp="1"/>
          </p:cNvSpPr>
          <p:nvPr>
            <p:ph type="title"/>
          </p:nvPr>
        </p:nvSpPr>
        <p:spPr>
          <a:xfrm>
            <a:off x="1828800" y="4800600"/>
            <a:ext cx="5486400" cy="762000"/>
          </a:xfrm>
        </p:spPr>
        <p:txBody>
          <a:bodyPr anchor="b">
            <a:normAutofit/>
          </a:bodyPr>
          <a:lstStyle>
            <a:lvl1pPr algn="l">
              <a:defRPr sz="15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828800" y="279402"/>
            <a:ext cx="5486400" cy="4448175"/>
          </a:xfrm>
        </p:spPr>
        <p:txBody>
          <a:bodyPr>
            <a:normAutofit/>
          </a:bodyPr>
          <a:lstStyle>
            <a:lvl1pPr marL="0" indent="0">
              <a:buNone/>
              <a:defRPr sz="2101"/>
            </a:lvl1pPr>
            <a:lvl2pPr marL="457242" indent="0">
              <a:buNone/>
              <a:defRPr sz="2776"/>
            </a:lvl2pPr>
            <a:lvl3pPr marL="914484" indent="0">
              <a:buNone/>
              <a:defRPr sz="2401"/>
            </a:lvl3pPr>
            <a:lvl4pPr marL="1371726" indent="0">
              <a:buNone/>
              <a:defRPr sz="2026"/>
            </a:lvl4pPr>
            <a:lvl5pPr marL="1828967" indent="0">
              <a:buNone/>
              <a:defRPr sz="2026"/>
            </a:lvl5pPr>
            <a:lvl6pPr marL="2286210" indent="0">
              <a:buNone/>
              <a:defRPr sz="2026"/>
            </a:lvl6pPr>
            <a:lvl7pPr marL="2743451" indent="0">
              <a:buNone/>
              <a:defRPr sz="2026"/>
            </a:lvl7pPr>
            <a:lvl8pPr marL="3200693" indent="0">
              <a:buNone/>
              <a:defRPr sz="2026"/>
            </a:lvl8pPr>
            <a:lvl9pPr marL="3657935" indent="0">
              <a:buNone/>
              <a:defRPr sz="2026"/>
            </a:lvl9pPr>
          </a:lstStyle>
          <a:p>
            <a:r>
              <a:rPr lang="en-US"/>
              <a:t>Click icon to add picture</a:t>
            </a:r>
            <a:endParaRPr/>
          </a:p>
        </p:txBody>
      </p:sp>
      <p:sp>
        <p:nvSpPr>
          <p:cNvPr id="4" name="Text Placeholder 3"/>
          <p:cNvSpPr>
            <a:spLocks noGrp="1"/>
          </p:cNvSpPr>
          <p:nvPr>
            <p:ph type="body" sz="half" idx="2"/>
          </p:nvPr>
        </p:nvSpPr>
        <p:spPr>
          <a:xfrm>
            <a:off x="1828800" y="5562600"/>
            <a:ext cx="5486400" cy="812800"/>
          </a:xfrm>
        </p:spPr>
        <p:txBody>
          <a:bodyPr>
            <a:normAutofit/>
          </a:bodyPr>
          <a:lstStyle>
            <a:lvl1pPr marL="0" indent="0">
              <a:spcBef>
                <a:spcPts val="0"/>
              </a:spcBef>
              <a:buNone/>
              <a:defRPr sz="1200"/>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F6469A-FDF1-0D46-BF80-7D2C26283701}"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18295-1E7B-5E4A-861C-FF37BADDDB13}" type="slidenum">
              <a:rPr lang="en-US" smtClean="0"/>
              <a:t>‹#›</a:t>
            </a:fld>
            <a:endParaRPr lang="en-US"/>
          </a:p>
        </p:txBody>
      </p:sp>
    </p:spTree>
    <p:extLst>
      <p:ext uri="{BB962C8B-B14F-4D97-AF65-F5344CB8AC3E}">
        <p14:creationId xmlns:p14="http://schemas.microsoft.com/office/powerpoint/2010/main" val="126707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9F6469A-FDF1-0D46-BF80-7D2C26283701}"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18295-1E7B-5E4A-861C-FF37BADDDB13}" type="slidenum">
              <a:rPr lang="en-US" smtClean="0"/>
              <a:t>‹#›</a:t>
            </a:fld>
            <a:endParaRPr lang="en-US"/>
          </a:p>
        </p:txBody>
      </p:sp>
    </p:spTree>
    <p:extLst>
      <p:ext uri="{BB962C8B-B14F-4D97-AF65-F5344CB8AC3E}">
        <p14:creationId xmlns:p14="http://schemas.microsoft.com/office/powerpoint/2010/main" val="174356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274639"/>
            <a:ext cx="106680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9"/>
            <a:ext cx="6400800"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9F6469A-FDF1-0D46-BF80-7D2C26283701}"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18295-1E7B-5E4A-861C-FF37BADDDB13}" type="slidenum">
              <a:rPr lang="en-US" smtClean="0"/>
              <a:t>‹#›</a:t>
            </a:fld>
            <a:endParaRPr lang="en-US"/>
          </a:p>
        </p:txBody>
      </p:sp>
    </p:spTree>
    <p:extLst>
      <p:ext uri="{BB962C8B-B14F-4D97-AF65-F5344CB8AC3E}">
        <p14:creationId xmlns:p14="http://schemas.microsoft.com/office/powerpoint/2010/main" val="258852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FC8DCA-E7AD-EC44-AB1A-8BB174C33A8E}"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F5ACE-820B-4844-844F-7AE14FC05881}" type="slidenum">
              <a:rPr lang="en-US" smtClean="0"/>
              <a:t>‹#›</a:t>
            </a:fld>
            <a:endParaRPr lang="en-US"/>
          </a:p>
        </p:txBody>
      </p:sp>
    </p:spTree>
    <p:extLst>
      <p:ext uri="{BB962C8B-B14F-4D97-AF65-F5344CB8AC3E}">
        <p14:creationId xmlns:p14="http://schemas.microsoft.com/office/powerpoint/2010/main" val="2752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FC8DCA-E7AD-EC44-AB1A-8BB174C33A8E}" type="datetimeFigureOut">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5F5ACE-820B-4844-844F-7AE14FC05881}" type="slidenum">
              <a:rPr lang="en-US" smtClean="0"/>
              <a:t>‹#›</a:t>
            </a:fld>
            <a:endParaRPr lang="en-US"/>
          </a:p>
        </p:txBody>
      </p:sp>
    </p:spTree>
    <p:extLst>
      <p:ext uri="{BB962C8B-B14F-4D97-AF65-F5344CB8AC3E}">
        <p14:creationId xmlns:p14="http://schemas.microsoft.com/office/powerpoint/2010/main" val="3965309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FC8DCA-E7AD-EC44-AB1A-8BB174C33A8E}"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5F5ACE-820B-4844-844F-7AE14FC05881}" type="slidenum">
              <a:rPr lang="en-US" smtClean="0"/>
              <a:t>‹#›</a:t>
            </a:fld>
            <a:endParaRPr lang="en-US"/>
          </a:p>
        </p:txBody>
      </p:sp>
    </p:spTree>
    <p:extLst>
      <p:ext uri="{BB962C8B-B14F-4D97-AF65-F5344CB8AC3E}">
        <p14:creationId xmlns:p14="http://schemas.microsoft.com/office/powerpoint/2010/main" val="323375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C8DCA-E7AD-EC44-AB1A-8BB174C33A8E}" type="datetimeFigureOut">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5F5ACE-820B-4844-844F-7AE14FC05881}" type="slidenum">
              <a:rPr lang="en-US" smtClean="0"/>
              <a:t>‹#›</a:t>
            </a:fld>
            <a:endParaRPr lang="en-US"/>
          </a:p>
        </p:txBody>
      </p:sp>
    </p:spTree>
    <p:extLst>
      <p:ext uri="{BB962C8B-B14F-4D97-AF65-F5344CB8AC3E}">
        <p14:creationId xmlns:p14="http://schemas.microsoft.com/office/powerpoint/2010/main" val="1201326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FC8DCA-E7AD-EC44-AB1A-8BB174C33A8E}"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F5ACE-820B-4844-844F-7AE14FC05881}" type="slidenum">
              <a:rPr lang="en-US" smtClean="0"/>
              <a:t>‹#›</a:t>
            </a:fld>
            <a:endParaRPr lang="en-US"/>
          </a:p>
        </p:txBody>
      </p:sp>
    </p:spTree>
    <p:extLst>
      <p:ext uri="{BB962C8B-B14F-4D97-AF65-F5344CB8AC3E}">
        <p14:creationId xmlns:p14="http://schemas.microsoft.com/office/powerpoint/2010/main" val="392735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FC8DCA-E7AD-EC44-AB1A-8BB174C33A8E}"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F5ACE-820B-4844-844F-7AE14FC05881}" type="slidenum">
              <a:rPr lang="en-US" smtClean="0"/>
              <a:t>‹#›</a:t>
            </a:fld>
            <a:endParaRPr lang="en-US"/>
          </a:p>
        </p:txBody>
      </p:sp>
    </p:spTree>
    <p:extLst>
      <p:ext uri="{BB962C8B-B14F-4D97-AF65-F5344CB8AC3E}">
        <p14:creationId xmlns:p14="http://schemas.microsoft.com/office/powerpoint/2010/main" val="16710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C8DCA-E7AD-EC44-AB1A-8BB174C33A8E}" type="datetimeFigureOut">
              <a:rPr lang="en-US" smtClean="0"/>
              <a:t>3/10/2020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F5ACE-820B-4844-844F-7AE14FC05881}" type="slidenum">
              <a:rPr lang="en-US" smtClean="0"/>
              <a:t>‹#›</a:t>
            </a:fld>
            <a:endParaRPr lang="en-US"/>
          </a:p>
        </p:txBody>
      </p:sp>
    </p:spTree>
    <p:extLst>
      <p:ext uri="{BB962C8B-B14F-4D97-AF65-F5344CB8AC3E}">
        <p14:creationId xmlns:p14="http://schemas.microsoft.com/office/powerpoint/2010/main" val="1235149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90799-E6B2-D346-9F8E-949AC4FF7795}" type="datetimeFigureOut">
              <a:rPr lang="en-US" smtClean="0"/>
              <a:t>3/10/2020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A5A5A-4A8A-C443-8BF9-45E0370AF7FC}" type="slidenum">
              <a:rPr lang="en-US" smtClean="0"/>
              <a:t>‹#›</a:t>
            </a:fld>
            <a:endParaRPr lang="en-US"/>
          </a:p>
        </p:txBody>
      </p:sp>
    </p:spTree>
    <p:extLst>
      <p:ext uri="{BB962C8B-B14F-4D97-AF65-F5344CB8AC3E}">
        <p14:creationId xmlns:p14="http://schemas.microsoft.com/office/powerpoint/2010/main" val="23565245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28600" y="0"/>
            <a:ext cx="8686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 name="Title Placeholder 1"/>
          <p:cNvSpPr>
            <a:spLocks noGrp="1"/>
          </p:cNvSpPr>
          <p:nvPr>
            <p:ph type="title"/>
          </p:nvPr>
        </p:nvSpPr>
        <p:spPr>
          <a:xfrm>
            <a:off x="838200" y="76200"/>
            <a:ext cx="7620000"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838200" y="1701800"/>
            <a:ext cx="7620000"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38200" y="6400802"/>
            <a:ext cx="2057400" cy="320675"/>
          </a:xfrm>
          <a:prstGeom prst="rect">
            <a:avLst/>
          </a:prstGeom>
        </p:spPr>
        <p:txBody>
          <a:bodyPr vert="horz" lIns="121899" tIns="60949" rIns="121899" bIns="60949" rtlCol="0" anchor="b"/>
          <a:lstStyle>
            <a:lvl1pPr algn="l">
              <a:defRPr sz="900" baseline="0">
                <a:solidFill>
                  <a:schemeClr val="tx2">
                    <a:lumMod val="65000"/>
                    <a:lumOff val="35000"/>
                  </a:schemeClr>
                </a:solidFill>
              </a:defRPr>
            </a:lvl1pPr>
          </a:lstStyle>
          <a:p>
            <a:fld id="{29F6469A-FDF1-0D46-BF80-7D2C26283701}" type="datetimeFigureOut">
              <a:rPr lang="en-US" smtClean="0"/>
              <a:t>3/10/2020</a:t>
            </a:fld>
            <a:endParaRPr lang="en-US"/>
          </a:p>
        </p:txBody>
      </p:sp>
      <p:sp>
        <p:nvSpPr>
          <p:cNvPr id="5" name="Footer Placeholder 4"/>
          <p:cNvSpPr>
            <a:spLocks noGrp="1"/>
          </p:cNvSpPr>
          <p:nvPr>
            <p:ph type="ftr" sz="quarter" idx="3"/>
          </p:nvPr>
        </p:nvSpPr>
        <p:spPr>
          <a:xfrm>
            <a:off x="2931645" y="6400802"/>
            <a:ext cx="4663440" cy="320675"/>
          </a:xfrm>
          <a:prstGeom prst="rect">
            <a:avLst/>
          </a:prstGeom>
        </p:spPr>
        <p:txBody>
          <a:bodyPr vert="horz" lIns="121899" tIns="60949" rIns="121899" bIns="60949" rtlCol="0" anchor="b"/>
          <a:lstStyle>
            <a:lvl1pPr algn="ctr">
              <a:defRPr sz="9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7627346" y="6400802"/>
            <a:ext cx="830855" cy="320675"/>
          </a:xfrm>
          <a:prstGeom prst="rect">
            <a:avLst/>
          </a:prstGeom>
        </p:spPr>
        <p:txBody>
          <a:bodyPr vert="horz" lIns="121899" tIns="60949" rIns="121899" bIns="60949" rtlCol="0" anchor="b"/>
          <a:lstStyle>
            <a:lvl1pPr algn="r">
              <a:defRPr sz="900" baseline="0">
                <a:solidFill>
                  <a:schemeClr val="tx2">
                    <a:lumMod val="65000"/>
                    <a:lumOff val="35000"/>
                  </a:schemeClr>
                </a:solidFill>
              </a:defRPr>
            </a:lvl1pPr>
          </a:lstStyle>
          <a:p>
            <a:fld id="{4EC18295-1E7B-5E4A-861C-FF37BADDDB13}" type="slidenum">
              <a:rPr lang="en-US" smtClean="0"/>
              <a:t>‹#›</a:t>
            </a:fld>
            <a:endParaRPr lang="en-US"/>
          </a:p>
        </p:txBody>
      </p:sp>
    </p:spTree>
    <p:extLst>
      <p:ext uri="{BB962C8B-B14F-4D97-AF65-F5344CB8AC3E}">
        <p14:creationId xmlns:p14="http://schemas.microsoft.com/office/powerpoint/2010/main" val="355885158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84" rtl="0" eaLnBrk="1" latinLnBrk="0" hangingPunct="1">
        <a:lnSpc>
          <a:spcPct val="85000"/>
        </a:lnSpc>
        <a:spcBef>
          <a:spcPct val="0"/>
        </a:spcBef>
        <a:buNone/>
        <a:tabLst/>
        <a:defRPr sz="3301" kern="1200" cap="none" baseline="0">
          <a:solidFill>
            <a:schemeClr val="tx1"/>
          </a:solidFill>
          <a:latin typeface="+mj-lt"/>
          <a:ea typeface="+mj-ea"/>
          <a:cs typeface="+mj-cs"/>
        </a:defRPr>
      </a:lvl1pPr>
    </p:titleStyle>
    <p:bodyStyle>
      <a:lvl1pPr marL="228621" indent="-228621" algn="l" defTabSz="914484" rtl="0" eaLnBrk="1" latinLnBrk="0" hangingPunct="1">
        <a:lnSpc>
          <a:spcPct val="95000"/>
        </a:lnSpc>
        <a:spcBef>
          <a:spcPts val="1400"/>
        </a:spcBef>
        <a:buSzPct val="100000"/>
        <a:buFont typeface="Arial" pitchFamily="34" charset="0"/>
        <a:buChar char="•"/>
        <a:defRPr sz="1800" kern="1200">
          <a:solidFill>
            <a:schemeClr val="tx1"/>
          </a:solidFill>
          <a:latin typeface="+mn-lt"/>
          <a:ea typeface="+mn-ea"/>
          <a:cs typeface="+mn-cs"/>
        </a:defRPr>
      </a:lvl1pPr>
      <a:lvl2pPr marL="548690" indent="-228621" algn="l" defTabSz="914484" rtl="0" eaLnBrk="1" latinLnBrk="0" hangingPunct="1">
        <a:lnSpc>
          <a:spcPct val="95000"/>
        </a:lnSpc>
        <a:spcBef>
          <a:spcPts val="800"/>
        </a:spcBef>
        <a:buSzPct val="100000"/>
        <a:buFont typeface="Century Gothic" pitchFamily="34" charset="0"/>
        <a:buChar char="–"/>
        <a:defRPr sz="1500" kern="1200">
          <a:solidFill>
            <a:schemeClr val="tx1"/>
          </a:solidFill>
          <a:latin typeface="+mn-lt"/>
          <a:ea typeface="+mn-ea"/>
          <a:cs typeface="+mn-cs"/>
        </a:defRPr>
      </a:lvl2pPr>
      <a:lvl3pPr marL="868759"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3pPr>
      <a:lvl4pPr marL="1188829"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4pPr>
      <a:lvl5pPr marL="1508898"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5pPr>
      <a:lvl6pPr marL="1828967"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6pPr>
      <a:lvl7pPr marL="2149037"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7pPr>
      <a:lvl8pPr marL="2469106"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8pPr>
      <a:lvl9pPr marL="2834900"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9pPr>
    </p:bodyStyle>
    <p:otherStyle>
      <a:defPPr>
        <a:defRPr/>
      </a:defPPr>
      <a:lvl1pPr marL="0" algn="l" defTabSz="914484" rtl="0" eaLnBrk="1" latinLnBrk="0" hangingPunct="1">
        <a:defRPr sz="1800" kern="1200">
          <a:solidFill>
            <a:schemeClr val="tx1"/>
          </a:solidFill>
          <a:latin typeface="+mn-lt"/>
          <a:ea typeface="+mn-ea"/>
          <a:cs typeface="+mn-cs"/>
        </a:defRPr>
      </a:lvl1pPr>
      <a:lvl2pPr marL="457242" algn="l" defTabSz="914484" rtl="0" eaLnBrk="1" latinLnBrk="0" hangingPunct="1">
        <a:defRPr sz="1800" kern="1200">
          <a:solidFill>
            <a:schemeClr val="tx1"/>
          </a:solidFill>
          <a:latin typeface="+mn-lt"/>
          <a:ea typeface="+mn-ea"/>
          <a:cs typeface="+mn-cs"/>
        </a:defRPr>
      </a:lvl2pPr>
      <a:lvl3pPr marL="914484" algn="l" defTabSz="914484" rtl="0" eaLnBrk="1" latinLnBrk="0" hangingPunct="1">
        <a:defRPr sz="1800" kern="1200">
          <a:solidFill>
            <a:schemeClr val="tx1"/>
          </a:solidFill>
          <a:latin typeface="+mn-lt"/>
          <a:ea typeface="+mn-ea"/>
          <a:cs typeface="+mn-cs"/>
        </a:defRPr>
      </a:lvl3pPr>
      <a:lvl4pPr marL="1371726" algn="l" defTabSz="914484" rtl="0" eaLnBrk="1" latinLnBrk="0" hangingPunct="1">
        <a:defRPr sz="1800" kern="1200">
          <a:solidFill>
            <a:schemeClr val="tx1"/>
          </a:solidFill>
          <a:latin typeface="+mn-lt"/>
          <a:ea typeface="+mn-ea"/>
          <a:cs typeface="+mn-cs"/>
        </a:defRPr>
      </a:lvl4pPr>
      <a:lvl5pPr marL="1828967" algn="l" defTabSz="914484" rtl="0" eaLnBrk="1" latinLnBrk="0" hangingPunct="1">
        <a:defRPr sz="1800" kern="1200">
          <a:solidFill>
            <a:schemeClr val="tx1"/>
          </a:solidFill>
          <a:latin typeface="+mn-lt"/>
          <a:ea typeface="+mn-ea"/>
          <a:cs typeface="+mn-cs"/>
        </a:defRPr>
      </a:lvl5pPr>
      <a:lvl6pPr marL="2286210" algn="l" defTabSz="914484" rtl="0" eaLnBrk="1" latinLnBrk="0" hangingPunct="1">
        <a:defRPr sz="1800" kern="1200">
          <a:solidFill>
            <a:schemeClr val="tx1"/>
          </a:solidFill>
          <a:latin typeface="+mn-lt"/>
          <a:ea typeface="+mn-ea"/>
          <a:cs typeface="+mn-cs"/>
        </a:defRPr>
      </a:lvl6pPr>
      <a:lvl7pPr marL="2743451" algn="l" defTabSz="914484" rtl="0" eaLnBrk="1" latinLnBrk="0" hangingPunct="1">
        <a:defRPr sz="1800" kern="1200">
          <a:solidFill>
            <a:schemeClr val="tx1"/>
          </a:solidFill>
          <a:latin typeface="+mn-lt"/>
          <a:ea typeface="+mn-ea"/>
          <a:cs typeface="+mn-cs"/>
        </a:defRPr>
      </a:lvl7pPr>
      <a:lvl8pPr marL="3200693" algn="l" defTabSz="914484" rtl="0" eaLnBrk="1" latinLnBrk="0" hangingPunct="1">
        <a:defRPr sz="1800" kern="1200">
          <a:solidFill>
            <a:schemeClr val="tx1"/>
          </a:solidFill>
          <a:latin typeface="+mn-lt"/>
          <a:ea typeface="+mn-ea"/>
          <a:cs typeface="+mn-cs"/>
        </a:defRPr>
      </a:lvl8pPr>
      <a:lvl9pPr marL="3657935" algn="l" defTabSz="91448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hyperlink" Target="http://www.strategicbusinessinsights.com/vals/ustypes.shtml" TargetMode="External"/><Relationship Id="rId2" Type="http://schemas.openxmlformats.org/officeDocument/2006/relationships/hyperlink" Target="https://www.youtube.com/watch?v=nU_oV0N414A" TargetMode="External"/><Relationship Id="rId1" Type="http://schemas.openxmlformats.org/officeDocument/2006/relationships/slideLayout" Target="../slideLayouts/slideLayout25.xml"/><Relationship Id="rId5" Type="http://schemas.openxmlformats.org/officeDocument/2006/relationships/hyperlink" Target="http://theconversation.com/psychographics-the-behavioural-analysis-that-helped-cambridge-analytica-know-voters-minds-93675" TargetMode="External"/><Relationship Id="rId4" Type="http://schemas.openxmlformats.org/officeDocument/2006/relationships/hyperlink" Target="http://www.strategicbusinessinsights.com/vals/demobehav.s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5y4b-DEkIps" TargetMode="External"/><Relationship Id="rId2" Type="http://schemas.openxmlformats.org/officeDocument/2006/relationships/hyperlink" Target="https://vimeo.com/123757690" TargetMode="Externa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hyperlink" Target="https://www.b2binternational.com/publications/b2b-marketing/"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hyperlink" Target="https://adage.com/article/american-demographics/race-ethnicity-shop/44089" TargetMode="Externa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hyperlink" Target="https://www.bls.gov/" TargetMode="External"/><Relationship Id="rId7" Type="http://schemas.openxmlformats.org/officeDocument/2006/relationships/hyperlink" Target="https://www.sba.gov/sites/default/files/2017-07/Sample%20Marketing%20Plan%20(for%20508%20remediation).pdf" TargetMode="External"/><Relationship Id="rId2" Type="http://schemas.openxmlformats.org/officeDocument/2006/relationships/hyperlink" Target="http://www.census.gov/" TargetMode="External"/><Relationship Id="rId1" Type="http://schemas.openxmlformats.org/officeDocument/2006/relationships/slideLayout" Target="../slideLayouts/slideLayout25.xml"/><Relationship Id="rId6" Type="http://schemas.openxmlformats.org/officeDocument/2006/relationships/hyperlink" Target="https://www.youtube.com/watch?v=UInbPO1Shus" TargetMode="External"/><Relationship Id="rId5" Type="http://schemas.openxmlformats.org/officeDocument/2006/relationships/hyperlink" Target="https://www.youtube.com/watch?v=IWPuZodOQP0" TargetMode="External"/><Relationship Id="rId4" Type="http://schemas.openxmlformats.org/officeDocument/2006/relationships/hyperlink" Target="https://analytics.google.com/analytics/academy/course/6/unit/1/lesson/2"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qPFQHgXajHQ" TargetMode="External"/><Relationship Id="rId2" Type="http://schemas.openxmlformats.org/officeDocument/2006/relationships/hyperlink" Target="https://blog.hootsuite.com/facebook-marketing-tips/#setup" TargetMode="External"/><Relationship Id="rId1" Type="http://schemas.openxmlformats.org/officeDocument/2006/relationships/slideLayout" Target="../slideLayouts/slideLayout25.xml"/><Relationship Id="rId6" Type="http://schemas.openxmlformats.org/officeDocument/2006/relationships/hyperlink" Target="https://www.constantcontact.com/features/email-tracking-software" TargetMode="External"/><Relationship Id="rId5" Type="http://schemas.openxmlformats.org/officeDocument/2006/relationships/hyperlink" Target="https://www.sba.gov/blog/what-pos-why-does-your-business-need-one" TargetMode="External"/><Relationship Id="rId4" Type="http://schemas.openxmlformats.org/officeDocument/2006/relationships/hyperlink" Target="https://www.youtube.com/watch?v=NV4DCdyLNg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hebalancesmb.com/how-to-calculate-the-lifetime-value-of-a-customer-4173824" TargetMode="Externa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impactbnd.com/blog/value-proposition-examples" TargetMode="Externa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99designs.com/blog/business/cheap-branding-strategies-small-business/" TargetMode="Externa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vi6tbfp14-A"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hyperlink" Target="https://medium.com/@JBBC/10-key-findings-from-the-2019-social-media-marketing-industry-report-9ffb95b33926" TargetMode="External"/><Relationship Id="rId2" Type="http://schemas.openxmlformats.org/officeDocument/2006/relationships/hyperlink" Target="https://www.lyfemarketing.com/blog/wp-content/uploads/2018/02/The-Best-Social-Media-Platforms-for-Social-Media-Marketing-in-2018.pdf" TargetMode="External"/><Relationship Id="rId1" Type="http://schemas.openxmlformats.org/officeDocument/2006/relationships/slideLayout" Target="../slideLayouts/slideLayout25.xml"/><Relationship Id="rId5" Type="http://schemas.openxmlformats.org/officeDocument/2006/relationships/hyperlink" Target="https://www.campaignmonitor.com/resources/guides/the-state-of-small-business-marketing/" TargetMode="External"/><Relationship Id="rId4" Type="http://schemas.openxmlformats.org/officeDocument/2006/relationships/hyperlink" Target="https://sproutsocial.com/insights/social-media-marketing-example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hyperlink" Target="https://www.complex.com/style/2013/02/the-50-most-iconic-designs-of-everyday-objects/jc-pennys-coffee-maker" TargetMode="External"/><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hyperlink" Target="https://blog.hubspot.com/marketing/iconic-packaging-designs-stories" TargetMode="External"/><Relationship Id="rId4" Type="http://schemas.openxmlformats.org/officeDocument/2006/relationships/hyperlink" Target="https://www.youtube.com/watch?v=kwz1cfN6c0Q"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hyperlink" Target="https://www.hubspot.com/" TargetMode="External"/><Relationship Id="rId7" Type="http://schemas.openxmlformats.org/officeDocument/2006/relationships/image" Target="../media/image12.png"/><Relationship Id="rId2" Type="http://schemas.openxmlformats.org/officeDocument/2006/relationships/hyperlink" Target="https://www.ctpboston.com/work/boston-red-sox/season-campaign/" TargetMode="External"/><Relationship Id="rId1" Type="http://schemas.openxmlformats.org/officeDocument/2006/relationships/slideLayout" Target="../slideLayouts/slideLayout25.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hyperlink" Target="https://www.mbta.com/customer-opinion-pane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score.org/resource/annual-marketing-budget-template" TargetMode="External"/><Relationship Id="rId2" Type="http://schemas.openxmlformats.org/officeDocument/2006/relationships/hyperlink" Target="https://www.score.org/resource/marketing-plan-guide" TargetMode="External"/><Relationship Id="rId1" Type="http://schemas.openxmlformats.org/officeDocument/2006/relationships/slideLayout" Target="../slideLayouts/slideLayout25.xml"/><Relationship Id="rId5" Type="http://schemas.openxmlformats.org/officeDocument/2006/relationships/hyperlink" Target="https://www.fundingcircle.com/us/resources/minority-owned-businesses/" TargetMode="External"/><Relationship Id="rId4" Type="http://schemas.openxmlformats.org/officeDocument/2006/relationships/hyperlink" Target="https://smallbusiness.withgoogle.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ZGL0HpNm5BY" TargetMode="External"/><Relationship Id="rId2" Type="http://schemas.openxmlformats.org/officeDocument/2006/relationships/hyperlink" Target="https://www.youtube.com/watch?v=UudV1VdFtuQ" TargetMode="Externa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hyperlink" Target="https://www.4allpromos.com/blog/2018/04/ten-worst-corporate-promotional-events-all-time-0" TargetMode="Externa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7208" y="3294069"/>
            <a:ext cx="5255196" cy="1543452"/>
          </a:xfrm>
        </p:spPr>
        <p:txBody>
          <a:bodyPr>
            <a:normAutofit fontScale="90000"/>
          </a:bodyPr>
          <a:lstStyle/>
          <a:p>
            <a:r>
              <a:rPr lang="en-US" sz="2401" dirty="0"/>
              <a:t/>
            </a:r>
            <a:br>
              <a:rPr lang="en-US" sz="2401" dirty="0"/>
            </a:br>
            <a:r>
              <a:rPr lang="en-US" sz="2401" dirty="0"/>
              <a:t/>
            </a:r>
            <a:br>
              <a:rPr lang="en-US" sz="2401" dirty="0"/>
            </a:br>
            <a:r>
              <a:rPr lang="en-US" sz="2401" dirty="0"/>
              <a:t/>
            </a:r>
            <a:br>
              <a:rPr lang="en-US" sz="2401" dirty="0"/>
            </a:br>
            <a:r>
              <a:rPr lang="en-US" sz="2401" dirty="0"/>
              <a:t/>
            </a:r>
            <a:br>
              <a:rPr lang="en-US" sz="2401" dirty="0"/>
            </a:br>
            <a:r>
              <a:rPr lang="en-US" sz="3001" dirty="0"/>
              <a:t>Module 4 </a:t>
            </a:r>
            <a:br>
              <a:rPr lang="en-US" sz="3001" dirty="0"/>
            </a:br>
            <a:r>
              <a:rPr lang="en-US" sz="5300" dirty="0"/>
              <a:t>Marketing Fundamentals &amp;</a:t>
            </a:r>
            <a:br>
              <a:rPr lang="en-US" sz="5300" dirty="0"/>
            </a:br>
            <a:r>
              <a:rPr lang="en-US" sz="5300" dirty="0"/>
              <a:t>Brand Management</a:t>
            </a:r>
            <a:r>
              <a:rPr lang="en-US" sz="2401" dirty="0"/>
              <a:t/>
            </a:r>
            <a:br>
              <a:rPr lang="en-US" sz="2401" dirty="0"/>
            </a:br>
            <a:endParaRPr lang="en-US" sz="2401" dirty="0"/>
          </a:p>
        </p:txBody>
      </p:sp>
      <p:sp>
        <p:nvSpPr>
          <p:cNvPr id="3" name="Subtitle 2"/>
          <p:cNvSpPr>
            <a:spLocks noGrp="1"/>
          </p:cNvSpPr>
          <p:nvPr>
            <p:ph type="subTitle" idx="1"/>
          </p:nvPr>
        </p:nvSpPr>
        <p:spPr>
          <a:xfrm>
            <a:off x="3257208" y="4484436"/>
            <a:ext cx="5061939" cy="1162353"/>
          </a:xfrm>
        </p:spPr>
        <p:txBody>
          <a:bodyPr>
            <a:noAutofit/>
          </a:bodyPr>
          <a:lstStyle/>
          <a:p>
            <a:r>
              <a:rPr lang="en-US" dirty="0"/>
              <a:t>Jeff </a:t>
            </a:r>
            <a:r>
              <a:rPr lang="en-US" dirty="0" err="1"/>
              <a:t>Lokey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655" y="6082411"/>
            <a:ext cx="6278345" cy="775589"/>
          </a:xfrm>
          <a:prstGeom prst="rect">
            <a:avLst/>
          </a:prstGeom>
        </p:spPr>
      </p:pic>
    </p:spTree>
    <p:extLst>
      <p:ext uri="{BB962C8B-B14F-4D97-AF65-F5344CB8AC3E}">
        <p14:creationId xmlns:p14="http://schemas.microsoft.com/office/powerpoint/2010/main" val="150045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 y="245046"/>
            <a:ext cx="9143464" cy="457319"/>
          </a:xfrm>
        </p:spPr>
        <p:txBody>
          <a:bodyPr>
            <a:noAutofit/>
          </a:bodyPr>
          <a:lstStyle/>
          <a:p>
            <a:pPr algn="ctr"/>
            <a:r>
              <a:rPr lang="en-US" sz="2800" b="1" dirty="0"/>
              <a:t>SEGMENTATION</a:t>
            </a:r>
          </a:p>
        </p:txBody>
      </p:sp>
      <p:sp>
        <p:nvSpPr>
          <p:cNvPr id="3" name="Content Placeholder 2"/>
          <p:cNvSpPr>
            <a:spLocks noGrp="1"/>
          </p:cNvSpPr>
          <p:nvPr>
            <p:ph idx="1"/>
          </p:nvPr>
        </p:nvSpPr>
        <p:spPr>
          <a:xfrm>
            <a:off x="245115" y="958098"/>
            <a:ext cx="8614252" cy="5668945"/>
          </a:xfrm>
        </p:spPr>
        <p:txBody>
          <a:bodyPr>
            <a:normAutofit/>
          </a:bodyPr>
          <a:lstStyle/>
          <a:p>
            <a:pPr marL="0" indent="0">
              <a:buNone/>
            </a:pPr>
            <a:r>
              <a:rPr lang="en-US" b="1" dirty="0">
                <a:cs typeface="Calibri" panose="020F0502020204030204" pitchFamily="34" charset="0"/>
              </a:rPr>
              <a:t>Market Segments  Should Be Identifiable, Substantial, Reachable, Responsive, &amp; Profitable</a:t>
            </a:r>
          </a:p>
          <a:p>
            <a:pPr marL="0" indent="0">
              <a:buNone/>
            </a:pPr>
            <a:r>
              <a:rPr lang="en-US" sz="1200" b="1" dirty="0">
                <a:cs typeface="Calibri" panose="020F0502020204030204" pitchFamily="34" charset="0"/>
              </a:rPr>
              <a:t>VIDEO: </a:t>
            </a:r>
            <a:r>
              <a:rPr lang="en-US" sz="1200" b="1" dirty="0">
                <a:hlinkClick r:id="rId2"/>
              </a:rPr>
              <a:t>https://www.youtube.com/watch?v=nU_oV0N414A</a:t>
            </a:r>
            <a:r>
              <a:rPr lang="en-US" sz="1200" b="1" dirty="0"/>
              <a:t>  (2:52) </a:t>
            </a:r>
            <a:endParaRPr lang="en-US" sz="1200" b="1" dirty="0">
              <a:cs typeface="Calibri" panose="020F0502020204030204" pitchFamily="34" charset="0"/>
            </a:endParaRPr>
          </a:p>
          <a:p>
            <a:pPr>
              <a:spcBef>
                <a:spcPts val="900"/>
              </a:spcBef>
            </a:pPr>
            <a:r>
              <a:rPr lang="en-US" dirty="0">
                <a:cs typeface="Calibri" panose="020F0502020204030204" pitchFamily="34" charset="0"/>
              </a:rPr>
              <a:t>Demographic Segmentation (age, gender, race, income, religion, occupation, etc.)</a:t>
            </a:r>
          </a:p>
          <a:p>
            <a:pPr>
              <a:lnSpc>
                <a:spcPct val="150000"/>
              </a:lnSpc>
              <a:spcBef>
                <a:spcPts val="450"/>
              </a:spcBef>
            </a:pPr>
            <a:r>
              <a:rPr lang="en-US" dirty="0">
                <a:cs typeface="Calibri" panose="020F0502020204030204" pitchFamily="34" charset="0"/>
              </a:rPr>
              <a:t>Geographic Segmentation</a:t>
            </a:r>
          </a:p>
          <a:p>
            <a:pPr>
              <a:lnSpc>
                <a:spcPct val="150000"/>
              </a:lnSpc>
              <a:spcBef>
                <a:spcPts val="0"/>
              </a:spcBef>
            </a:pPr>
            <a:r>
              <a:rPr lang="en-US" dirty="0">
                <a:cs typeface="Calibri" panose="020F0502020204030204" pitchFamily="34" charset="0"/>
              </a:rPr>
              <a:t>Benefit Segmentation</a:t>
            </a:r>
          </a:p>
          <a:p>
            <a:pPr>
              <a:lnSpc>
                <a:spcPct val="150000"/>
              </a:lnSpc>
              <a:spcBef>
                <a:spcPts val="450"/>
              </a:spcBef>
            </a:pPr>
            <a:r>
              <a:rPr lang="en-US" dirty="0">
                <a:cs typeface="Calibri" panose="020F0502020204030204" pitchFamily="34" charset="0"/>
              </a:rPr>
              <a:t>Behavioral Segmentation – buying patterns of customers (usage frequency, timing, journey stage, brand loyalty, benefits needed, etc.)</a:t>
            </a:r>
          </a:p>
          <a:p>
            <a:pPr>
              <a:lnSpc>
                <a:spcPct val="150000"/>
              </a:lnSpc>
              <a:spcBef>
                <a:spcPts val="450"/>
              </a:spcBef>
            </a:pPr>
            <a:r>
              <a:rPr lang="en-US" dirty="0">
                <a:cs typeface="Calibri" panose="020F0502020204030204" pitchFamily="34" charset="0"/>
              </a:rPr>
              <a:t>Psychographic Segmentation - </a:t>
            </a:r>
            <a:r>
              <a:rPr lang="en-US" sz="1200" dirty="0">
                <a:hlinkClick r:id="rId3"/>
              </a:rPr>
              <a:t>http://www.strategicbusinessinsights.com/vals/ustypes.shtml</a:t>
            </a:r>
            <a:endParaRPr lang="en-US" sz="1200" dirty="0">
              <a:cs typeface="Calibri" panose="020F0502020204030204" pitchFamily="34" charset="0"/>
            </a:endParaRPr>
          </a:p>
          <a:p>
            <a:pPr marL="0" indent="0">
              <a:spcBef>
                <a:spcPts val="900"/>
              </a:spcBef>
              <a:buNone/>
            </a:pPr>
            <a:r>
              <a:rPr lang="en-US" sz="1200" dirty="0">
                <a:hlinkClick r:id="rId4"/>
              </a:rPr>
              <a:t>http://www.strategicbusinessinsights.com/vals/demobehav.shtml</a:t>
            </a:r>
            <a:endParaRPr lang="en-US" sz="1200" dirty="0"/>
          </a:p>
          <a:p>
            <a:pPr marL="0" indent="0">
              <a:spcBef>
                <a:spcPts val="900"/>
              </a:spcBef>
              <a:buNone/>
            </a:pPr>
            <a:endParaRPr lang="en-US" sz="1200" dirty="0"/>
          </a:p>
          <a:p>
            <a:pPr marL="0" indent="0">
              <a:spcBef>
                <a:spcPts val="900"/>
              </a:spcBef>
              <a:buNone/>
            </a:pPr>
            <a:r>
              <a:rPr lang="en-US" sz="1200" dirty="0"/>
              <a:t>Psychographics; The behavioral analysis that helped Cambridge Analytics know voter’s minds:</a:t>
            </a:r>
          </a:p>
          <a:p>
            <a:pPr marL="0" indent="0">
              <a:spcBef>
                <a:spcPts val="900"/>
              </a:spcBef>
              <a:buNone/>
            </a:pPr>
            <a:r>
              <a:rPr lang="en-US" sz="1200" dirty="0">
                <a:hlinkClick r:id="rId5"/>
              </a:rPr>
              <a:t>http://theconversation.com/psychographics-the-behavioural-analysis-that-helped-cambridge-analytica-know-voters-minds-93675</a:t>
            </a:r>
            <a:endParaRPr lang="en-US" sz="1200" dirty="0"/>
          </a:p>
          <a:p>
            <a:pPr marL="0" indent="0">
              <a:spcBef>
                <a:spcPts val="900"/>
              </a:spcBef>
              <a:buNone/>
            </a:pPr>
            <a:endParaRPr lang="en-US" sz="1200" dirty="0"/>
          </a:p>
          <a:p>
            <a:pPr marL="0" indent="0">
              <a:spcBef>
                <a:spcPts val="900"/>
              </a:spcBef>
              <a:buNone/>
            </a:pPr>
            <a:endParaRPr lang="en-US" b="1" dirty="0">
              <a:cs typeface="Calibri" panose="020F0502020204030204" pitchFamily="34" charset="0"/>
            </a:endParaRPr>
          </a:p>
          <a:p>
            <a:pPr marL="0" indent="0">
              <a:buNone/>
            </a:pPr>
            <a:endParaRPr lang="en-US" sz="1350" b="1" dirty="0"/>
          </a:p>
        </p:txBody>
      </p:sp>
    </p:spTree>
    <p:extLst>
      <p:ext uri="{BB962C8B-B14F-4D97-AF65-F5344CB8AC3E}">
        <p14:creationId xmlns:p14="http://schemas.microsoft.com/office/powerpoint/2010/main" val="328848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76200"/>
            <a:ext cx="8871045" cy="578893"/>
          </a:xfrm>
        </p:spPr>
        <p:txBody>
          <a:bodyPr>
            <a:normAutofit/>
          </a:bodyPr>
          <a:lstStyle/>
          <a:p>
            <a:pPr algn="ctr"/>
            <a:r>
              <a:rPr lang="en-US" sz="2800" b="1" dirty="0"/>
              <a:t>MARKET SEGMENTATION RESEARCH</a:t>
            </a:r>
          </a:p>
        </p:txBody>
      </p:sp>
      <p:sp>
        <p:nvSpPr>
          <p:cNvPr id="3" name="Content Placeholder 2"/>
          <p:cNvSpPr>
            <a:spLocks noGrp="1"/>
          </p:cNvSpPr>
          <p:nvPr>
            <p:ph idx="1"/>
          </p:nvPr>
        </p:nvSpPr>
        <p:spPr>
          <a:xfrm>
            <a:off x="272955" y="764275"/>
            <a:ext cx="8598090" cy="6093725"/>
          </a:xfrm>
        </p:spPr>
        <p:txBody>
          <a:bodyPr>
            <a:normAutofit fontScale="92500" lnSpcReduction="10000"/>
          </a:bodyPr>
          <a:lstStyle/>
          <a:p>
            <a:r>
              <a:rPr lang="en-US" sz="1600" i="1" dirty="0"/>
              <a:t>Conduct Preliminary Research –</a:t>
            </a:r>
            <a:r>
              <a:rPr lang="en-US" sz="1600" b="1" dirty="0"/>
              <a:t>  </a:t>
            </a:r>
            <a:r>
              <a:rPr lang="en-US" sz="1600" dirty="0"/>
              <a:t>Get to know your customers better by asking some initial, open-ended questions.</a:t>
            </a:r>
          </a:p>
          <a:p>
            <a:r>
              <a:rPr lang="en-US" sz="1600" i="1" dirty="0"/>
              <a:t>Determine How To Segment Your Market </a:t>
            </a:r>
            <a:r>
              <a:rPr lang="en-US" sz="1600" dirty="0"/>
              <a:t>–</a:t>
            </a:r>
            <a:r>
              <a:rPr lang="en-US" sz="1600" b="1" dirty="0"/>
              <a:t> </a:t>
            </a:r>
            <a:r>
              <a:rPr lang="en-US" sz="1600" dirty="0"/>
              <a:t>Decide which criteria (i.e. demographics/firmographics, psychographics, or behavior) you want to segment your market by. </a:t>
            </a:r>
          </a:p>
          <a:p>
            <a:r>
              <a:rPr lang="en-US" sz="1600" i="1" dirty="0"/>
              <a:t>Design Your Study </a:t>
            </a:r>
            <a:r>
              <a:rPr lang="en-US" sz="1600" dirty="0"/>
              <a:t>– Ask a mix of demographic/firmographic, psychographic, and behavioral questions. Be sure to make your questions quantifiable.</a:t>
            </a:r>
          </a:p>
          <a:p>
            <a:r>
              <a:rPr lang="en-US" sz="1600" i="1" dirty="0"/>
              <a:t>Create Your Customer Segments –</a:t>
            </a:r>
            <a:r>
              <a:rPr lang="en-US" sz="1600" dirty="0"/>
              <a:t> Analyze your responses either manually or with statistical software to create your segments.</a:t>
            </a:r>
          </a:p>
          <a:p>
            <a:r>
              <a:rPr lang="en-US" sz="1600" i="1" dirty="0"/>
              <a:t>Test and Iterate –</a:t>
            </a:r>
            <a:r>
              <a:rPr lang="en-US" sz="1600" b="1" dirty="0"/>
              <a:t> </a:t>
            </a:r>
            <a:r>
              <a:rPr lang="en-US" sz="1600" dirty="0"/>
              <a:t>Evaluate your segments by ensuring they are usable and helpful. If they aren’t, try segmenting based on other criteria.</a:t>
            </a:r>
          </a:p>
          <a:p>
            <a:pPr marL="0" indent="0">
              <a:buNone/>
            </a:pPr>
            <a:endParaRPr lang="en-US" sz="1600" i="1" dirty="0"/>
          </a:p>
          <a:p>
            <a:pPr marL="0" indent="0">
              <a:buNone/>
            </a:pPr>
            <a:r>
              <a:rPr lang="en-US" sz="1600" i="1" dirty="0"/>
              <a:t>A good segmentation analysis should pass the following tests:</a:t>
            </a:r>
          </a:p>
          <a:p>
            <a:r>
              <a:rPr lang="en-US" sz="1600" dirty="0"/>
              <a:t>Measurable</a:t>
            </a:r>
          </a:p>
          <a:p>
            <a:r>
              <a:rPr lang="en-US" sz="1600" dirty="0"/>
              <a:t>Accessible</a:t>
            </a:r>
          </a:p>
          <a:p>
            <a:r>
              <a:rPr lang="en-US" sz="1600" dirty="0"/>
              <a:t>Substantial</a:t>
            </a:r>
          </a:p>
          <a:p>
            <a:r>
              <a:rPr lang="en-US" sz="1600" dirty="0"/>
              <a:t>Actionable</a:t>
            </a:r>
          </a:p>
          <a:p>
            <a:endParaRPr lang="en-US" sz="1600" dirty="0"/>
          </a:p>
          <a:p>
            <a:r>
              <a:rPr lang="en-US" sz="1100" dirty="0"/>
              <a:t>From </a:t>
            </a:r>
            <a:r>
              <a:rPr lang="en-US" sz="1100" dirty="0" err="1"/>
              <a:t>Qualtrics.XM</a:t>
            </a:r>
            <a:endParaRPr lang="en-US" sz="1100" dirty="0"/>
          </a:p>
        </p:txBody>
      </p:sp>
    </p:spTree>
    <p:extLst>
      <p:ext uri="{BB962C8B-B14F-4D97-AF65-F5344CB8AC3E}">
        <p14:creationId xmlns:p14="http://schemas.microsoft.com/office/powerpoint/2010/main" val="161663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7409" y="134112"/>
            <a:ext cx="8630826" cy="690802"/>
          </a:xfrm>
        </p:spPr>
        <p:txBody>
          <a:bodyPr>
            <a:noAutofit/>
          </a:bodyPr>
          <a:lstStyle/>
          <a:p>
            <a:pPr algn="ctr"/>
            <a:r>
              <a:rPr lang="en-US" sz="2800" b="1" dirty="0"/>
              <a:t>3. THE MARKETING CONCEPT</a:t>
            </a:r>
          </a:p>
        </p:txBody>
      </p:sp>
      <p:sp>
        <p:nvSpPr>
          <p:cNvPr id="6" name="Content Placeholder 5"/>
          <p:cNvSpPr>
            <a:spLocks noGrp="1"/>
          </p:cNvSpPr>
          <p:nvPr>
            <p:ph idx="1"/>
          </p:nvPr>
        </p:nvSpPr>
        <p:spPr>
          <a:xfrm>
            <a:off x="320511" y="1527142"/>
            <a:ext cx="8537724" cy="4609707"/>
          </a:xfrm>
        </p:spPr>
        <p:txBody>
          <a:bodyPr numCol="2">
            <a:noAutofit/>
          </a:bodyPr>
          <a:lstStyle/>
          <a:p>
            <a:pPr marL="0" indent="0">
              <a:buNone/>
            </a:pPr>
            <a:r>
              <a:rPr lang="en-US" b="1" dirty="0">
                <a:cs typeface="Calibri" panose="020F0502020204030204" pitchFamily="34" charset="0"/>
              </a:rPr>
              <a:t>The Production Concept </a:t>
            </a:r>
          </a:p>
          <a:p>
            <a:pPr lvl="0"/>
            <a:r>
              <a:rPr lang="en-US" sz="1600" dirty="0">
                <a:cs typeface="Calibri" panose="020F0502020204030204" pitchFamily="34" charset="0"/>
              </a:rPr>
              <a:t>Can we produce the product?</a:t>
            </a:r>
          </a:p>
          <a:p>
            <a:r>
              <a:rPr lang="en-US" sz="1600" dirty="0">
                <a:cs typeface="Calibri" panose="020F0502020204030204" pitchFamily="34" charset="0"/>
              </a:rPr>
              <a:t>Can we produce enough of it?</a:t>
            </a:r>
            <a:endParaRPr lang="en-US" sz="1200" dirty="0">
              <a:cs typeface="Calibri" panose="020F0502020204030204" pitchFamily="34" charset="0"/>
            </a:endParaRPr>
          </a:p>
          <a:p>
            <a:pPr marL="0" indent="0">
              <a:buNone/>
            </a:pPr>
            <a:r>
              <a:rPr lang="en-US" b="1" dirty="0">
                <a:cs typeface="Calibri" panose="020F0502020204030204" pitchFamily="34" charset="0"/>
              </a:rPr>
              <a:t>The Sales Concept</a:t>
            </a:r>
          </a:p>
          <a:p>
            <a:r>
              <a:rPr lang="en-US" sz="1600" dirty="0">
                <a:cs typeface="Calibri" panose="020F0502020204030204" pitchFamily="34" charset="0"/>
              </a:rPr>
              <a:t>Can we sell the product?</a:t>
            </a:r>
          </a:p>
          <a:p>
            <a:r>
              <a:rPr lang="en-US" sz="1600" dirty="0">
                <a:cs typeface="Calibri" panose="020F0502020204030204" pitchFamily="34" charset="0"/>
              </a:rPr>
              <a:t>Can we charge enough for it?</a:t>
            </a:r>
          </a:p>
          <a:p>
            <a:pPr marL="0" indent="0">
              <a:buNone/>
            </a:pPr>
            <a:r>
              <a:rPr lang="en-US" sz="1600" b="1" dirty="0">
                <a:cs typeface="Calibri" panose="020F0502020204030204" pitchFamily="34" charset="0"/>
              </a:rPr>
              <a:t>VIDEO: Mad Men “Lucky Strikes Cigarettes Pitch”: </a:t>
            </a:r>
            <a:r>
              <a:rPr lang="en-US" sz="1200" b="1" dirty="0">
                <a:hlinkClick r:id="rId2"/>
              </a:rPr>
              <a:t>https://vimeo.com/123757690</a:t>
            </a:r>
            <a:r>
              <a:rPr lang="en-US" sz="1200" b="1" dirty="0"/>
              <a:t> (5:50)</a:t>
            </a:r>
            <a:endParaRPr lang="en-US" b="1" dirty="0">
              <a:cs typeface="Calibri" panose="020F0502020204030204" pitchFamily="34" charset="0"/>
            </a:endParaRPr>
          </a:p>
          <a:p>
            <a:pPr marL="0" indent="0">
              <a:buNone/>
            </a:pPr>
            <a:endParaRPr lang="en-US" b="1" dirty="0">
              <a:cs typeface="Calibri" panose="020F0502020204030204" pitchFamily="34" charset="0"/>
            </a:endParaRPr>
          </a:p>
          <a:p>
            <a:pPr marL="0" indent="0">
              <a:buNone/>
            </a:pPr>
            <a:endParaRPr lang="en-US" b="1" dirty="0">
              <a:cs typeface="Calibri" panose="020F0502020204030204" pitchFamily="34" charset="0"/>
            </a:endParaRPr>
          </a:p>
          <a:p>
            <a:pPr marL="0" indent="0">
              <a:buNone/>
            </a:pPr>
            <a:endParaRPr lang="en-US" b="1" dirty="0">
              <a:cs typeface="Calibri" panose="020F0502020204030204" pitchFamily="34" charset="0"/>
            </a:endParaRPr>
          </a:p>
          <a:p>
            <a:pPr marL="0" indent="0">
              <a:buNone/>
            </a:pPr>
            <a:r>
              <a:rPr lang="en-US" b="1" dirty="0">
                <a:cs typeface="Calibri" panose="020F0502020204030204" pitchFamily="34" charset="0"/>
              </a:rPr>
              <a:t>The Marketing Concept</a:t>
            </a:r>
          </a:p>
          <a:p>
            <a:r>
              <a:rPr lang="en-US" sz="1600" dirty="0">
                <a:cs typeface="Calibri" panose="020F0502020204030204" pitchFamily="34" charset="0"/>
              </a:rPr>
              <a:t>What do customers want?</a:t>
            </a:r>
          </a:p>
          <a:p>
            <a:r>
              <a:rPr lang="en-US" sz="1600" dirty="0">
                <a:cs typeface="Calibri" panose="020F0502020204030204" pitchFamily="34" charset="0"/>
              </a:rPr>
              <a:t>Can we develop it?</a:t>
            </a:r>
          </a:p>
          <a:p>
            <a:r>
              <a:rPr lang="en-US" sz="1600" dirty="0">
                <a:cs typeface="Calibri" panose="020F0502020204030204" pitchFamily="34" charset="0"/>
              </a:rPr>
              <a:t>How can we keep our customers satisfied?</a:t>
            </a:r>
          </a:p>
          <a:p>
            <a:pPr marL="0" indent="0">
              <a:buNone/>
            </a:pPr>
            <a:r>
              <a:rPr lang="en-US" sz="1600" b="1" dirty="0"/>
              <a:t>VIDEO: Mad Men “Belle Jolie Lipstick Pitch” </a:t>
            </a:r>
            <a:r>
              <a:rPr lang="en-US" sz="1200" b="1" dirty="0">
                <a:hlinkClick r:id="rId3"/>
              </a:rPr>
              <a:t>https://www.youtube.com/watch?v=5y4b-DEkIps</a:t>
            </a:r>
            <a:r>
              <a:rPr lang="en-US" sz="1200" b="1" dirty="0"/>
              <a:t>  (2:06)</a:t>
            </a:r>
          </a:p>
          <a:p>
            <a:endParaRPr lang="en-US" sz="1600" dirty="0">
              <a:cs typeface="Calibri" panose="020F0502020204030204" pitchFamily="34" charset="0"/>
            </a:endParaRPr>
          </a:p>
          <a:p>
            <a:pPr marL="0" indent="0">
              <a:buNone/>
            </a:pPr>
            <a:endParaRPr lang="en-US" dirty="0">
              <a:cs typeface="Calibri" panose="020F0502020204030204" pitchFamily="34" charset="0"/>
            </a:endParaRPr>
          </a:p>
          <a:p>
            <a:pPr marL="0" indent="0">
              <a:buNone/>
            </a:pPr>
            <a:endParaRPr lang="en-US" dirty="0">
              <a:cs typeface="Calibri" panose="020F0502020204030204" pitchFamily="34" charset="0"/>
            </a:endParaRPr>
          </a:p>
          <a:p>
            <a:endParaRPr lang="en-US" sz="2400" dirty="0"/>
          </a:p>
        </p:txBody>
      </p:sp>
    </p:spTree>
    <p:extLst>
      <p:ext uri="{BB962C8B-B14F-4D97-AF65-F5344CB8AC3E}">
        <p14:creationId xmlns:p14="http://schemas.microsoft.com/office/powerpoint/2010/main" val="159214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763436-C8B5-A846-BB92-F767301BD64D}"/>
              </a:ext>
            </a:extLst>
          </p:cNvPr>
          <p:cNvSpPr>
            <a:spLocks noGrp="1"/>
          </p:cNvSpPr>
          <p:nvPr>
            <p:ph type="title"/>
          </p:nvPr>
        </p:nvSpPr>
        <p:spPr>
          <a:xfrm>
            <a:off x="1" y="170689"/>
            <a:ext cx="9144000" cy="621792"/>
          </a:xfrm>
        </p:spPr>
        <p:txBody>
          <a:bodyPr>
            <a:normAutofit/>
          </a:bodyPr>
          <a:lstStyle/>
          <a:p>
            <a:pPr algn="ctr"/>
            <a:r>
              <a:rPr lang="en-US" sz="2800" b="1" dirty="0"/>
              <a:t>4. TARGET MARKETING</a:t>
            </a:r>
          </a:p>
        </p:txBody>
      </p:sp>
      <p:sp>
        <p:nvSpPr>
          <p:cNvPr id="3" name="Content Placeholder 2">
            <a:extLst>
              <a:ext uri="{FF2B5EF4-FFF2-40B4-BE49-F238E27FC236}">
                <a16:creationId xmlns="" xmlns:a16="http://schemas.microsoft.com/office/drawing/2014/main" id="{7DAC040B-6FC4-684D-8E64-8D9E7CC80D14}"/>
              </a:ext>
            </a:extLst>
          </p:cNvPr>
          <p:cNvSpPr>
            <a:spLocks noGrp="1"/>
          </p:cNvSpPr>
          <p:nvPr>
            <p:ph idx="1"/>
          </p:nvPr>
        </p:nvSpPr>
        <p:spPr>
          <a:xfrm>
            <a:off x="170304" y="1216058"/>
            <a:ext cx="8775733" cy="4785362"/>
          </a:xfrm>
        </p:spPr>
        <p:txBody>
          <a:bodyPr>
            <a:normAutofit/>
          </a:bodyPr>
          <a:lstStyle/>
          <a:p>
            <a:pPr marL="0" indent="0">
              <a:spcBef>
                <a:spcPts val="900"/>
              </a:spcBef>
              <a:buNone/>
            </a:pPr>
            <a:r>
              <a:rPr lang="en-US" sz="2000" b="1" dirty="0">
                <a:cs typeface="Calibri" panose="020F0502020204030204" pitchFamily="34" charset="0"/>
              </a:rPr>
              <a:t>Mass Marketing Strategy (Undifferentiated) </a:t>
            </a:r>
          </a:p>
          <a:p>
            <a:pPr marL="0" indent="0">
              <a:spcBef>
                <a:spcPts val="900"/>
              </a:spcBef>
              <a:buNone/>
            </a:pPr>
            <a:r>
              <a:rPr lang="en-US" sz="1600" dirty="0">
                <a:cs typeface="Calibri" panose="020F0502020204030204" pitchFamily="34" charset="0"/>
              </a:rPr>
              <a:t>Example – Commodities, Coca-Cola</a:t>
            </a:r>
          </a:p>
          <a:p>
            <a:pPr marL="0" indent="0">
              <a:spcBef>
                <a:spcPts val="900"/>
              </a:spcBef>
              <a:buNone/>
            </a:pPr>
            <a:r>
              <a:rPr lang="en-US" sz="1600" dirty="0">
                <a:cs typeface="Calibri" panose="020F0502020204030204" pitchFamily="34" charset="0"/>
              </a:rPr>
              <a:t>Advantages – Massive sales, scale efficiencies</a:t>
            </a:r>
          </a:p>
          <a:p>
            <a:pPr marL="0" indent="0">
              <a:spcBef>
                <a:spcPts val="900"/>
              </a:spcBef>
              <a:buNone/>
            </a:pPr>
            <a:r>
              <a:rPr lang="en-US" sz="1600" dirty="0">
                <a:cs typeface="Calibri" panose="020F0502020204030204" pitchFamily="34" charset="0"/>
              </a:rPr>
              <a:t>Disadvantages – Overexposure, increased competition, geographical differences, less personal</a:t>
            </a:r>
          </a:p>
          <a:p>
            <a:pPr marL="0" indent="0">
              <a:spcBef>
                <a:spcPts val="900"/>
              </a:spcBef>
              <a:buNone/>
            </a:pPr>
            <a:endParaRPr lang="en-US" sz="2000" dirty="0">
              <a:cs typeface="Calibri" panose="020F0502020204030204" pitchFamily="34" charset="0"/>
            </a:endParaRPr>
          </a:p>
          <a:p>
            <a:pPr marL="0" indent="0">
              <a:spcBef>
                <a:spcPts val="900"/>
              </a:spcBef>
              <a:buNone/>
            </a:pPr>
            <a:r>
              <a:rPr lang="en-US" sz="2000" b="1" dirty="0">
                <a:cs typeface="Calibri" panose="020F0502020204030204" pitchFamily="34" charset="0"/>
              </a:rPr>
              <a:t>Differentiated Targeting Strategy (Two or more segments)</a:t>
            </a:r>
          </a:p>
          <a:p>
            <a:pPr marL="0" indent="0">
              <a:spcBef>
                <a:spcPts val="900"/>
              </a:spcBef>
              <a:buNone/>
            </a:pPr>
            <a:r>
              <a:rPr lang="en-US" sz="1600" dirty="0">
                <a:cs typeface="Calibri" panose="020F0502020204030204" pitchFamily="34" charset="0"/>
              </a:rPr>
              <a:t>Example - Conde Nast niche magazines (Glamour, Golf Digest, SELF, bon appetite, VOGUE, Vanity Fair, The New Yorker, Teen Vogue, GQ Gentleman’s Quarterly, Pitchfork)</a:t>
            </a:r>
          </a:p>
          <a:p>
            <a:pPr marL="0" indent="0">
              <a:spcBef>
                <a:spcPts val="900"/>
              </a:spcBef>
              <a:buNone/>
            </a:pPr>
            <a:r>
              <a:rPr lang="en-US" sz="1600" dirty="0">
                <a:cs typeface="Calibri" panose="020F0502020204030204" pitchFamily="34" charset="0"/>
              </a:rPr>
              <a:t>Advantages – Cost efficient, chance for organic growth, sales maximization, strong margins, brand loyalty</a:t>
            </a:r>
          </a:p>
          <a:p>
            <a:pPr marL="0" indent="0">
              <a:spcBef>
                <a:spcPts val="900"/>
              </a:spcBef>
              <a:buNone/>
            </a:pPr>
            <a:r>
              <a:rPr lang="en-US" sz="1600" dirty="0">
                <a:cs typeface="Calibri" panose="020F0502020204030204" pitchFamily="34" charset="0"/>
              </a:rPr>
              <a:t>Disadvantages – Expensive to develop unique products, messages, campaigns promotional tactics and investments</a:t>
            </a:r>
            <a:endParaRPr lang="en-US" sz="2000" dirty="0">
              <a:cs typeface="Calibri" panose="020F0502020204030204" pitchFamily="34" charset="0"/>
            </a:endParaRPr>
          </a:p>
          <a:p>
            <a:pPr marL="0" indent="0">
              <a:spcBef>
                <a:spcPts val="900"/>
              </a:spcBef>
              <a:buNone/>
            </a:pPr>
            <a:endParaRPr lang="en-US" sz="15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38788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84" y="314028"/>
            <a:ext cx="8376055" cy="628814"/>
          </a:xfrm>
        </p:spPr>
        <p:txBody>
          <a:bodyPr>
            <a:normAutofit/>
          </a:bodyPr>
          <a:lstStyle/>
          <a:p>
            <a:pPr algn="ctr"/>
            <a:r>
              <a:rPr lang="en-US" sz="2800" b="1" dirty="0"/>
              <a:t>TARGET MARKETING</a:t>
            </a:r>
          </a:p>
        </p:txBody>
      </p:sp>
      <p:sp>
        <p:nvSpPr>
          <p:cNvPr id="3" name="Rectangle 2"/>
          <p:cNvSpPr/>
          <p:nvPr/>
        </p:nvSpPr>
        <p:spPr>
          <a:xfrm>
            <a:off x="302884" y="1292264"/>
            <a:ext cx="8460403" cy="3485570"/>
          </a:xfrm>
          <a:prstGeom prst="rect">
            <a:avLst/>
          </a:prstGeom>
        </p:spPr>
        <p:txBody>
          <a:bodyPr wrap="square">
            <a:spAutoFit/>
          </a:bodyPr>
          <a:lstStyle/>
          <a:p>
            <a:pPr>
              <a:spcBef>
                <a:spcPts val="900"/>
              </a:spcBef>
            </a:pPr>
            <a:r>
              <a:rPr lang="en-US" sz="2000" b="1" dirty="0">
                <a:cs typeface="Calibri" panose="020F0502020204030204" pitchFamily="34" charset="0"/>
              </a:rPr>
              <a:t>Concentrated Targeting Strategy (focus on a single niche market)</a:t>
            </a:r>
          </a:p>
          <a:p>
            <a:pPr>
              <a:spcBef>
                <a:spcPts val="900"/>
              </a:spcBef>
            </a:pPr>
            <a:r>
              <a:rPr lang="en-US" sz="1600" dirty="0">
                <a:cs typeface="Calibri" panose="020F0502020204030204" pitchFamily="34" charset="0"/>
              </a:rPr>
              <a:t>Advantages – good for small businesses with limited resources, potential for high profits,</a:t>
            </a:r>
          </a:p>
          <a:p>
            <a:pPr>
              <a:spcBef>
                <a:spcPts val="900"/>
              </a:spcBef>
            </a:pPr>
            <a:r>
              <a:rPr lang="en-US" sz="1600" dirty="0">
                <a:cs typeface="Calibri" panose="020F0502020204030204" pitchFamily="34" charset="0"/>
              </a:rPr>
              <a:t>Disadvantages – Dependent on small market, requires specialized marketing plan, lacks flexibility</a:t>
            </a:r>
          </a:p>
          <a:p>
            <a:pPr>
              <a:spcBef>
                <a:spcPts val="900"/>
              </a:spcBef>
            </a:pPr>
            <a:endParaRPr lang="en-US" sz="1600" dirty="0">
              <a:cs typeface="Calibri" panose="020F0502020204030204" pitchFamily="34" charset="0"/>
            </a:endParaRPr>
          </a:p>
          <a:p>
            <a:pPr>
              <a:spcBef>
                <a:spcPts val="900"/>
              </a:spcBef>
            </a:pPr>
            <a:r>
              <a:rPr lang="en-US" sz="2000" b="1" dirty="0">
                <a:cs typeface="Calibri" panose="020F0502020204030204" pitchFamily="34" charset="0"/>
              </a:rPr>
              <a:t>Micromarketing Strategy (one-to-one)</a:t>
            </a:r>
          </a:p>
          <a:p>
            <a:pPr>
              <a:spcBef>
                <a:spcPts val="900"/>
              </a:spcBef>
            </a:pPr>
            <a:r>
              <a:rPr lang="en-US" sz="1600" dirty="0">
                <a:cs typeface="Calibri" panose="020F0502020204030204" pitchFamily="34" charset="0"/>
              </a:rPr>
              <a:t>Example – Groupon</a:t>
            </a:r>
          </a:p>
          <a:p>
            <a:pPr>
              <a:spcBef>
                <a:spcPts val="900"/>
              </a:spcBef>
            </a:pPr>
            <a:r>
              <a:rPr lang="en-US" sz="1600" dirty="0">
                <a:cs typeface="Calibri" panose="020F0502020204030204" pitchFamily="34" charset="0"/>
              </a:rPr>
              <a:t>Advantages – Highly targeted, cost effective, user-generated growth</a:t>
            </a:r>
          </a:p>
          <a:p>
            <a:pPr>
              <a:spcBef>
                <a:spcPts val="900"/>
              </a:spcBef>
            </a:pPr>
            <a:r>
              <a:rPr lang="en-US" sz="1600" dirty="0">
                <a:cs typeface="Calibri" panose="020F0502020204030204" pitchFamily="34" charset="0"/>
              </a:rPr>
              <a:t>Disadvantages – High acquisition cost, misjudging market, time-consuming</a:t>
            </a:r>
          </a:p>
        </p:txBody>
      </p:sp>
    </p:spTree>
    <p:extLst>
      <p:ext uri="{BB962C8B-B14F-4D97-AF65-F5344CB8AC3E}">
        <p14:creationId xmlns:p14="http://schemas.microsoft.com/office/powerpoint/2010/main" val="297881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EACA45-E5B6-9943-9CFF-C530E5652495}"/>
              </a:ext>
            </a:extLst>
          </p:cNvPr>
          <p:cNvSpPr>
            <a:spLocks noGrp="1"/>
          </p:cNvSpPr>
          <p:nvPr>
            <p:ph type="title"/>
          </p:nvPr>
        </p:nvSpPr>
        <p:spPr>
          <a:xfrm>
            <a:off x="-107302" y="321064"/>
            <a:ext cx="9144000" cy="571649"/>
          </a:xfrm>
        </p:spPr>
        <p:txBody>
          <a:bodyPr>
            <a:normAutofit/>
          </a:bodyPr>
          <a:lstStyle/>
          <a:p>
            <a:pPr algn="ctr"/>
            <a:r>
              <a:rPr lang="en-US" sz="2800" b="1" dirty="0"/>
              <a:t>POSITIONING</a:t>
            </a:r>
          </a:p>
        </p:txBody>
      </p:sp>
      <p:sp>
        <p:nvSpPr>
          <p:cNvPr id="3" name="Content Placeholder 2">
            <a:extLst>
              <a:ext uri="{FF2B5EF4-FFF2-40B4-BE49-F238E27FC236}">
                <a16:creationId xmlns="" xmlns:a16="http://schemas.microsoft.com/office/drawing/2014/main" id="{7472D655-A479-944F-9C9D-CC99528BC0D1}"/>
              </a:ext>
            </a:extLst>
          </p:cNvPr>
          <p:cNvSpPr>
            <a:spLocks noGrp="1"/>
          </p:cNvSpPr>
          <p:nvPr>
            <p:ph idx="1"/>
          </p:nvPr>
        </p:nvSpPr>
        <p:spPr>
          <a:xfrm>
            <a:off x="499621" y="1706252"/>
            <a:ext cx="8371002" cy="3648173"/>
          </a:xfrm>
        </p:spPr>
        <p:txBody>
          <a:bodyPr numCol="2" spcCol="457200">
            <a:normAutofit/>
          </a:bodyPr>
          <a:lstStyle/>
          <a:p>
            <a:pPr>
              <a:lnSpc>
                <a:spcPct val="150000"/>
              </a:lnSpc>
              <a:spcBef>
                <a:spcPts val="450"/>
              </a:spcBef>
            </a:pPr>
            <a:r>
              <a:rPr lang="en-US" sz="2000" dirty="0">
                <a:cs typeface="Calibri" panose="020F0502020204030204" pitchFamily="34" charset="0"/>
              </a:rPr>
              <a:t>Value Proposition:  </a:t>
            </a:r>
          </a:p>
          <a:p>
            <a:pPr marL="0" indent="0">
              <a:lnSpc>
                <a:spcPct val="150000"/>
              </a:lnSpc>
              <a:spcBef>
                <a:spcPts val="450"/>
              </a:spcBef>
              <a:buNone/>
            </a:pPr>
            <a:r>
              <a:rPr lang="en-US" sz="2000" dirty="0">
                <a:cs typeface="Calibri" panose="020F0502020204030204" pitchFamily="34" charset="0"/>
              </a:rPr>
              <a:t>LYFT – “Rides in Minutes”; Vimeo – “Make Life Worth Watching”; Pinterest – “The World’s Catalog of Ideas”.</a:t>
            </a:r>
            <a:endParaRPr lang="en-US" sz="2400" dirty="0">
              <a:cs typeface="Calibri" panose="020F0502020204030204" pitchFamily="34" charset="0"/>
            </a:endParaRPr>
          </a:p>
          <a:p>
            <a:pPr>
              <a:lnSpc>
                <a:spcPct val="150000"/>
              </a:lnSpc>
              <a:spcBef>
                <a:spcPts val="450"/>
              </a:spcBef>
            </a:pPr>
            <a:r>
              <a:rPr lang="en-US" sz="2000" dirty="0">
                <a:cs typeface="Calibri" panose="020F0502020204030204" pitchFamily="34" charset="0"/>
              </a:rPr>
              <a:t>Product Attributes/Benefits</a:t>
            </a:r>
          </a:p>
          <a:p>
            <a:pPr>
              <a:lnSpc>
                <a:spcPct val="150000"/>
              </a:lnSpc>
              <a:spcBef>
                <a:spcPts val="450"/>
              </a:spcBef>
            </a:pPr>
            <a:r>
              <a:rPr lang="en-US" sz="2000" dirty="0">
                <a:cs typeface="Calibri" panose="020F0502020204030204" pitchFamily="34" charset="0"/>
              </a:rPr>
              <a:t>Price/Quality</a:t>
            </a:r>
          </a:p>
          <a:p>
            <a:pPr>
              <a:lnSpc>
                <a:spcPct val="150000"/>
              </a:lnSpc>
              <a:spcBef>
                <a:spcPts val="450"/>
              </a:spcBef>
            </a:pPr>
            <a:r>
              <a:rPr lang="en-US" sz="2000" dirty="0">
                <a:cs typeface="Calibri" panose="020F0502020204030204" pitchFamily="34" charset="0"/>
              </a:rPr>
              <a:t>Use or Application</a:t>
            </a:r>
          </a:p>
          <a:p>
            <a:pPr>
              <a:lnSpc>
                <a:spcPct val="150000"/>
              </a:lnSpc>
              <a:spcBef>
                <a:spcPts val="450"/>
              </a:spcBef>
            </a:pPr>
            <a:r>
              <a:rPr lang="en-US" sz="2000" dirty="0">
                <a:cs typeface="Calibri" panose="020F0502020204030204" pitchFamily="34" charset="0"/>
              </a:rPr>
              <a:t>Product Class</a:t>
            </a:r>
          </a:p>
          <a:p>
            <a:pPr>
              <a:lnSpc>
                <a:spcPct val="150000"/>
              </a:lnSpc>
              <a:spcBef>
                <a:spcPts val="450"/>
              </a:spcBef>
            </a:pPr>
            <a:r>
              <a:rPr lang="en-US" sz="2000" dirty="0">
                <a:cs typeface="Calibri" panose="020F0502020204030204" pitchFamily="34" charset="0"/>
              </a:rPr>
              <a:t>Cultural Symbols </a:t>
            </a:r>
          </a:p>
          <a:p>
            <a:pPr>
              <a:lnSpc>
                <a:spcPct val="150000"/>
              </a:lnSpc>
              <a:spcBef>
                <a:spcPts val="450"/>
              </a:spcBef>
            </a:pPr>
            <a:r>
              <a:rPr lang="en-US" sz="2000" dirty="0">
                <a:cs typeface="Calibri" panose="020F0502020204030204" pitchFamily="34" charset="0"/>
              </a:rPr>
              <a:t>Competition </a:t>
            </a:r>
          </a:p>
        </p:txBody>
      </p:sp>
      <p:cxnSp>
        <p:nvCxnSpPr>
          <p:cNvPr id="4" name="Straight Connector 3"/>
          <p:cNvCxnSpPr/>
          <p:nvPr/>
        </p:nvCxnSpPr>
        <p:spPr>
          <a:xfrm>
            <a:off x="4457670" y="1998482"/>
            <a:ext cx="0" cy="2802475"/>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41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8AA449-2A6F-9C42-8159-D1A73D81A313}"/>
              </a:ext>
            </a:extLst>
          </p:cNvPr>
          <p:cNvSpPr>
            <a:spLocks noGrp="1"/>
          </p:cNvSpPr>
          <p:nvPr>
            <p:ph type="title"/>
          </p:nvPr>
        </p:nvSpPr>
        <p:spPr>
          <a:xfrm>
            <a:off x="282387" y="76200"/>
            <a:ext cx="8565777" cy="811306"/>
          </a:xfrm>
        </p:spPr>
        <p:txBody>
          <a:bodyPr>
            <a:normAutofit/>
          </a:bodyPr>
          <a:lstStyle/>
          <a:p>
            <a:pPr algn="ctr"/>
            <a:r>
              <a:rPr lang="en-US" sz="2800" b="1" dirty="0"/>
              <a:t>MARKET SEGMENTATION EXERCISE</a:t>
            </a:r>
          </a:p>
        </p:txBody>
      </p:sp>
      <p:sp>
        <p:nvSpPr>
          <p:cNvPr id="3" name="Content Placeholder 2">
            <a:extLst>
              <a:ext uri="{FF2B5EF4-FFF2-40B4-BE49-F238E27FC236}">
                <a16:creationId xmlns="" xmlns:a16="http://schemas.microsoft.com/office/drawing/2014/main" id="{24900D1D-FDA9-C247-A129-42DD9070881B}"/>
              </a:ext>
            </a:extLst>
          </p:cNvPr>
          <p:cNvSpPr>
            <a:spLocks noGrp="1"/>
          </p:cNvSpPr>
          <p:nvPr>
            <p:ph idx="1"/>
          </p:nvPr>
        </p:nvSpPr>
        <p:spPr>
          <a:xfrm>
            <a:off x="282387" y="1066801"/>
            <a:ext cx="8565777" cy="5715000"/>
          </a:xfrm>
        </p:spPr>
        <p:txBody>
          <a:bodyPr/>
          <a:lstStyle/>
          <a:p>
            <a:pPr marL="0" indent="0">
              <a:buNone/>
            </a:pPr>
            <a:r>
              <a:rPr lang="en-US" dirty="0"/>
              <a:t>Match at least one product and/or service that you have purchased this year that corresponds to one segment of the following groupings:</a:t>
            </a:r>
          </a:p>
          <a:p>
            <a:pPr marL="0" indent="0">
              <a:buNone/>
            </a:pPr>
            <a:endParaRPr lang="en-US" dirty="0"/>
          </a:p>
          <a:p>
            <a:pPr>
              <a:spcBef>
                <a:spcPts val="900"/>
              </a:spcBef>
            </a:pPr>
            <a:r>
              <a:rPr lang="en-US" dirty="0">
                <a:cs typeface="Calibri" panose="020F0502020204030204" pitchFamily="34" charset="0"/>
              </a:rPr>
              <a:t>Demographic Segmentation (age, gender, race, income, religion, occupation, etc.)</a:t>
            </a:r>
          </a:p>
          <a:p>
            <a:pPr>
              <a:lnSpc>
                <a:spcPct val="150000"/>
              </a:lnSpc>
              <a:spcBef>
                <a:spcPts val="450"/>
              </a:spcBef>
            </a:pPr>
            <a:r>
              <a:rPr lang="en-US" dirty="0">
                <a:cs typeface="Calibri" panose="020F0502020204030204" pitchFamily="34" charset="0"/>
              </a:rPr>
              <a:t>Geographic Segmentation</a:t>
            </a:r>
          </a:p>
          <a:p>
            <a:pPr>
              <a:lnSpc>
                <a:spcPct val="150000"/>
              </a:lnSpc>
              <a:spcBef>
                <a:spcPts val="0"/>
              </a:spcBef>
            </a:pPr>
            <a:r>
              <a:rPr lang="en-US" dirty="0">
                <a:cs typeface="Calibri" panose="020F0502020204030204" pitchFamily="34" charset="0"/>
              </a:rPr>
              <a:t>Benefit Segmentation</a:t>
            </a:r>
          </a:p>
          <a:p>
            <a:pPr>
              <a:lnSpc>
                <a:spcPct val="150000"/>
              </a:lnSpc>
              <a:spcBef>
                <a:spcPts val="450"/>
              </a:spcBef>
            </a:pPr>
            <a:r>
              <a:rPr lang="en-US" dirty="0">
                <a:cs typeface="Calibri" panose="020F0502020204030204" pitchFamily="34" charset="0"/>
              </a:rPr>
              <a:t>Behavioral Segmentation – buying patterns of customers (usage frequency, timing, journey stage, brand loyalty, benefits needed, etc.)</a:t>
            </a:r>
          </a:p>
          <a:p>
            <a:pPr>
              <a:lnSpc>
                <a:spcPct val="150000"/>
              </a:lnSpc>
              <a:spcBef>
                <a:spcPts val="450"/>
              </a:spcBef>
            </a:pPr>
            <a:r>
              <a:rPr lang="en-US" dirty="0">
                <a:cs typeface="Calibri" panose="020F0502020204030204" pitchFamily="34" charset="0"/>
              </a:rPr>
              <a:t>Psychographic Segmentation</a:t>
            </a:r>
          </a:p>
          <a:p>
            <a:pPr marL="0" indent="0">
              <a:lnSpc>
                <a:spcPct val="150000"/>
              </a:lnSpc>
              <a:spcBef>
                <a:spcPts val="450"/>
              </a:spcBef>
              <a:buNone/>
            </a:pPr>
            <a:endParaRPr lang="en-US" dirty="0"/>
          </a:p>
        </p:txBody>
      </p:sp>
    </p:spTree>
    <p:extLst>
      <p:ext uri="{BB962C8B-B14F-4D97-AF65-F5344CB8AC3E}">
        <p14:creationId xmlns:p14="http://schemas.microsoft.com/office/powerpoint/2010/main" val="312623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30" y="204004"/>
            <a:ext cx="9144000" cy="519328"/>
          </a:xfrm>
        </p:spPr>
        <p:txBody>
          <a:bodyPr>
            <a:noAutofit/>
          </a:bodyPr>
          <a:lstStyle/>
          <a:p>
            <a:pPr algn="ctr"/>
            <a:r>
              <a:rPr lang="en-US" sz="2800" b="1" dirty="0"/>
              <a:t>BUSINESS TO BUSINESS (B2B) MARKETING</a:t>
            </a:r>
          </a:p>
        </p:txBody>
      </p:sp>
      <p:sp>
        <p:nvSpPr>
          <p:cNvPr id="3" name="Content Placeholder 2"/>
          <p:cNvSpPr>
            <a:spLocks noGrp="1"/>
          </p:cNvSpPr>
          <p:nvPr>
            <p:ph idx="1"/>
          </p:nvPr>
        </p:nvSpPr>
        <p:spPr>
          <a:xfrm>
            <a:off x="282388" y="846161"/>
            <a:ext cx="8511987" cy="6277969"/>
          </a:xfrm>
        </p:spPr>
        <p:txBody>
          <a:bodyPr numCol="2" spcCol="365760">
            <a:noAutofit/>
          </a:bodyPr>
          <a:lstStyle/>
          <a:p>
            <a:pPr marL="0" indent="0">
              <a:buNone/>
            </a:pPr>
            <a:r>
              <a:rPr lang="en-US" sz="2400" b="1" dirty="0">
                <a:latin typeface="Calibri" panose="020F0502020204030204" pitchFamily="34" charset="0"/>
                <a:cs typeface="Calibri" panose="020F0502020204030204" pitchFamily="34" charset="0"/>
              </a:rPr>
              <a:t>Six Buying Roles:</a:t>
            </a:r>
          </a:p>
          <a:p>
            <a:r>
              <a:rPr lang="en-US" sz="2400" dirty="0">
                <a:latin typeface="Calibri" panose="020F0502020204030204" pitchFamily="34" charset="0"/>
                <a:cs typeface="Calibri" panose="020F0502020204030204" pitchFamily="34" charset="0"/>
              </a:rPr>
              <a:t>The Initiator</a:t>
            </a:r>
          </a:p>
          <a:p>
            <a:r>
              <a:rPr lang="en-US" sz="2400" dirty="0">
                <a:latin typeface="Calibri" panose="020F0502020204030204" pitchFamily="34" charset="0"/>
                <a:cs typeface="Calibri" panose="020F0502020204030204" pitchFamily="34" charset="0"/>
              </a:rPr>
              <a:t>The Influencer</a:t>
            </a:r>
          </a:p>
          <a:p>
            <a:r>
              <a:rPr lang="en-US" sz="2400" dirty="0">
                <a:latin typeface="Calibri" panose="020F0502020204030204" pitchFamily="34" charset="0"/>
                <a:cs typeface="Calibri" panose="020F0502020204030204" pitchFamily="34" charset="0"/>
              </a:rPr>
              <a:t>The Decider</a:t>
            </a:r>
          </a:p>
          <a:p>
            <a:r>
              <a:rPr lang="en-US" sz="2400" dirty="0">
                <a:latin typeface="Calibri" panose="020F0502020204030204" pitchFamily="34" charset="0"/>
                <a:cs typeface="Calibri" panose="020F0502020204030204" pitchFamily="34" charset="0"/>
              </a:rPr>
              <a:t>The Buyer</a:t>
            </a:r>
          </a:p>
          <a:p>
            <a:r>
              <a:rPr lang="en-US" sz="2400" dirty="0">
                <a:latin typeface="Calibri" panose="020F0502020204030204" pitchFamily="34" charset="0"/>
                <a:cs typeface="Calibri" panose="020F0502020204030204" pitchFamily="34" charset="0"/>
              </a:rPr>
              <a:t>The User</a:t>
            </a:r>
          </a:p>
          <a:p>
            <a:r>
              <a:rPr lang="en-US" sz="2400" dirty="0">
                <a:latin typeface="Calibri" panose="020F0502020204030204" pitchFamily="34" charset="0"/>
                <a:cs typeface="Calibri" panose="020F0502020204030204" pitchFamily="34" charset="0"/>
              </a:rPr>
              <a:t>The Gatekeeper</a:t>
            </a:r>
          </a:p>
          <a:p>
            <a:pPr marL="0" indent="0">
              <a:buNone/>
            </a:pPr>
            <a:r>
              <a:rPr lang="en-US" sz="2400" b="1" dirty="0">
                <a:latin typeface="Calibri" panose="020F0502020204030204" pitchFamily="34" charset="0"/>
                <a:cs typeface="Calibri" panose="020F0502020204030204" pitchFamily="34" charset="0"/>
              </a:rPr>
              <a:t>The Buying Situation:</a:t>
            </a:r>
          </a:p>
          <a:p>
            <a:r>
              <a:rPr lang="en-US" sz="2400" dirty="0">
                <a:latin typeface="Calibri" panose="020F0502020204030204" pitchFamily="34" charset="0"/>
                <a:cs typeface="Calibri" panose="020F0502020204030204" pitchFamily="34" charset="0"/>
              </a:rPr>
              <a:t>The New Buy</a:t>
            </a:r>
          </a:p>
          <a:p>
            <a:r>
              <a:rPr lang="en-US" sz="2400" dirty="0">
                <a:latin typeface="Calibri" panose="020F0502020204030204" pitchFamily="34" charset="0"/>
                <a:cs typeface="Calibri" panose="020F0502020204030204" pitchFamily="34" charset="0"/>
              </a:rPr>
              <a:t>The Modified Rebuy</a:t>
            </a:r>
          </a:p>
          <a:p>
            <a:r>
              <a:rPr lang="en-US" sz="2400" dirty="0">
                <a:latin typeface="Calibri" panose="020F0502020204030204" pitchFamily="34" charset="0"/>
                <a:cs typeface="Calibri" panose="020F0502020204030204" pitchFamily="34" charset="0"/>
              </a:rPr>
              <a:t>The Straight Rebuy</a:t>
            </a:r>
          </a:p>
          <a:p>
            <a:pPr marL="0" indent="0">
              <a:buNone/>
            </a:pPr>
            <a:endParaRPr lang="en-US" sz="2400" b="1" dirty="0">
              <a:latin typeface="Calibri" panose="020F0502020204030204" pitchFamily="34" charset="0"/>
              <a:cs typeface="Calibri" panose="020F0502020204030204" pitchFamily="34" charset="0"/>
            </a:endParaRPr>
          </a:p>
          <a:p>
            <a:pPr marL="0" indent="0">
              <a:buNone/>
            </a:pPr>
            <a:r>
              <a:rPr lang="en-US" sz="2400" b="1" dirty="0" smtClean="0">
                <a:latin typeface="Calibri" panose="020F0502020204030204" pitchFamily="34" charset="0"/>
                <a:cs typeface="Calibri" panose="020F0502020204030204" pitchFamily="34" charset="0"/>
              </a:rPr>
              <a:t>Firmographic Segmentation: </a:t>
            </a:r>
            <a:endParaRPr lang="en-US" sz="2400" b="1"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Industry</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Location</a:t>
            </a:r>
          </a:p>
          <a:p>
            <a:r>
              <a:rPr lang="en-US" sz="2400" dirty="0">
                <a:latin typeface="Calibri" panose="020F0502020204030204" pitchFamily="34" charset="0"/>
                <a:cs typeface="Calibri" panose="020F0502020204030204" pitchFamily="34" charset="0"/>
              </a:rPr>
              <a:t>Company Size (annual revenue, number of employees)</a:t>
            </a:r>
          </a:p>
          <a:p>
            <a:r>
              <a:rPr lang="en-US" sz="2400" dirty="0">
                <a:latin typeface="Calibri" panose="020F0502020204030204" pitchFamily="34" charset="0"/>
                <a:cs typeface="Calibri" panose="020F0502020204030204" pitchFamily="34" charset="0"/>
              </a:rPr>
              <a:t>Legal Status (LLC, limited partnership, etc.)</a:t>
            </a:r>
          </a:p>
          <a:p>
            <a:r>
              <a:rPr lang="en-US" sz="2400" dirty="0">
                <a:latin typeface="Calibri" panose="020F0502020204030204" pitchFamily="34" charset="0"/>
                <a:cs typeface="Calibri" panose="020F0502020204030204" pitchFamily="34" charset="0"/>
              </a:rPr>
              <a:t>Performance</a:t>
            </a:r>
          </a:p>
          <a:p>
            <a:r>
              <a:rPr lang="en-US" sz="2400" dirty="0">
                <a:latin typeface="Calibri" panose="020F0502020204030204" pitchFamily="34" charset="0"/>
                <a:cs typeface="Calibri" panose="020F0502020204030204" pitchFamily="34" charset="0"/>
              </a:rPr>
              <a:t>Executive Title</a:t>
            </a:r>
          </a:p>
          <a:p>
            <a:r>
              <a:rPr lang="en-US" sz="2400" dirty="0">
                <a:latin typeface="Calibri" panose="020F0502020204030204" pitchFamily="34" charset="0"/>
                <a:cs typeface="Calibri" panose="020F0502020204030204" pitchFamily="34" charset="0"/>
              </a:rPr>
              <a:t>Sales Cycles Stage (awareness, consideration, decision)</a:t>
            </a:r>
          </a:p>
          <a:p>
            <a:endParaRPr lang="en-US" sz="2400" b="1" dirty="0">
              <a:latin typeface="Calibri" panose="020F0502020204030204" pitchFamily="34" charset="0"/>
              <a:cs typeface="Calibri" panose="020F0502020204030204" pitchFamily="34" charset="0"/>
            </a:endParaRPr>
          </a:p>
        </p:txBody>
      </p:sp>
      <p:cxnSp>
        <p:nvCxnSpPr>
          <p:cNvPr id="5" name="Straight Connector 4"/>
          <p:cNvCxnSpPr/>
          <p:nvPr/>
        </p:nvCxnSpPr>
        <p:spPr>
          <a:xfrm>
            <a:off x="4273124" y="2349274"/>
            <a:ext cx="0" cy="2629585"/>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4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32012"/>
          </a:xfrm>
        </p:spPr>
        <p:txBody>
          <a:bodyPr>
            <a:noAutofit/>
          </a:bodyPr>
          <a:lstStyle/>
          <a:p>
            <a:pPr algn="ctr"/>
            <a:r>
              <a:rPr lang="en-US" sz="2800" b="1" dirty="0"/>
              <a:t>BUSINESS TO BUSINESS (B2B) MARKETING</a:t>
            </a:r>
          </a:p>
        </p:txBody>
      </p:sp>
      <p:sp>
        <p:nvSpPr>
          <p:cNvPr id="3" name="Content Placeholder 2"/>
          <p:cNvSpPr>
            <a:spLocks noGrp="1"/>
          </p:cNvSpPr>
          <p:nvPr>
            <p:ph idx="1"/>
          </p:nvPr>
        </p:nvSpPr>
        <p:spPr>
          <a:xfrm>
            <a:off x="199481" y="779929"/>
            <a:ext cx="8745037" cy="6078071"/>
          </a:xfrm>
        </p:spPr>
        <p:txBody>
          <a:bodyPr>
            <a:normAutofit/>
          </a:bodyPr>
          <a:lstStyle/>
          <a:p>
            <a:pPr marL="0" indent="0">
              <a:buNone/>
            </a:pPr>
            <a:endParaRPr lang="en-US" smtClean="0">
              <a:cs typeface="Calibri" panose="020F0502020204030204" pitchFamily="34" charset="0"/>
            </a:endParaRPr>
          </a:p>
          <a:p>
            <a:pPr marL="0" indent="0">
              <a:buNone/>
            </a:pPr>
            <a:r>
              <a:rPr lang="en-US" smtClean="0">
                <a:cs typeface="Calibri" panose="020F0502020204030204" pitchFamily="34" charset="0"/>
              </a:rPr>
              <a:t>How </a:t>
            </a:r>
            <a:r>
              <a:rPr lang="en-US" dirty="0">
                <a:cs typeface="Calibri" panose="020F0502020204030204" pitchFamily="34" charset="0"/>
              </a:rPr>
              <a:t>B2B marketing is different from consumer marketing:</a:t>
            </a:r>
          </a:p>
          <a:p>
            <a:r>
              <a:rPr lang="en-US" sz="1700" dirty="0">
                <a:cs typeface="Calibri" panose="020F0502020204030204" pitchFamily="34" charset="0"/>
              </a:rPr>
              <a:t>B2B markets have a more complex decision-making unit</a:t>
            </a:r>
          </a:p>
          <a:p>
            <a:r>
              <a:rPr lang="en-US" sz="1700" dirty="0">
                <a:cs typeface="Calibri" panose="020F0502020204030204" pitchFamily="34" charset="0"/>
              </a:rPr>
              <a:t>B2B buyers are more rational and longer-term buyers.</a:t>
            </a:r>
          </a:p>
          <a:p>
            <a:r>
              <a:rPr lang="en-US" sz="1700" dirty="0">
                <a:cs typeface="Calibri" panose="020F0502020204030204" pitchFamily="34" charset="0"/>
              </a:rPr>
              <a:t>Limited number of buying units in B2B markets.</a:t>
            </a:r>
          </a:p>
          <a:p>
            <a:r>
              <a:rPr lang="en-US" sz="1700" dirty="0">
                <a:cs typeface="Calibri" panose="020F0502020204030204" pitchFamily="34" charset="0"/>
              </a:rPr>
              <a:t>B2B markets have fewer behavioral and needs-based segments.</a:t>
            </a:r>
          </a:p>
          <a:p>
            <a:r>
              <a:rPr lang="en-US" sz="1700" dirty="0">
                <a:cs typeface="Calibri" panose="020F0502020204030204" pitchFamily="34" charset="0"/>
              </a:rPr>
              <a:t>Personal relationships are more important in B2B markets.</a:t>
            </a:r>
          </a:p>
          <a:p>
            <a:r>
              <a:rPr lang="en-US" sz="1700" dirty="0">
                <a:cs typeface="Calibri" panose="020F0502020204030204" pitchFamily="34" charset="0"/>
              </a:rPr>
              <a:t>B2B markets drive innovation less than consumer markets, are more demanding, and often more complex.</a:t>
            </a:r>
          </a:p>
          <a:p>
            <a:r>
              <a:rPr lang="en-US" sz="1700" dirty="0">
                <a:cs typeface="Calibri" panose="020F0502020204030204" pitchFamily="34" charset="0"/>
              </a:rPr>
              <a:t>Consumer markets rely more on packaging</a:t>
            </a:r>
            <a:r>
              <a:rPr lang="en-US" dirty="0">
                <a:cs typeface="Calibri" panose="020F0502020204030204" pitchFamily="34" charset="0"/>
              </a:rPr>
              <a:t>.</a:t>
            </a:r>
            <a:endParaRPr lang="en-US" sz="1600" dirty="0">
              <a:cs typeface="Calibri" panose="020F0502020204030204" pitchFamily="34" charset="0"/>
            </a:endParaRPr>
          </a:p>
          <a:p>
            <a:pPr marL="0" indent="0">
              <a:buNone/>
            </a:pPr>
            <a:r>
              <a:rPr lang="en-US" sz="1400" i="1" dirty="0">
                <a:cs typeface="Calibri" panose="020F0502020204030204" pitchFamily="34" charset="0"/>
              </a:rPr>
              <a:t>Taken from B2B International website: </a:t>
            </a:r>
            <a:r>
              <a:rPr lang="en-US" sz="1200" dirty="0">
                <a:hlinkClick r:id="rId3"/>
              </a:rPr>
              <a:t>https://www.b2binternational.com/publications/b2b-marketing/</a:t>
            </a:r>
            <a:endParaRPr lang="en-US" sz="1200" dirty="0"/>
          </a:p>
          <a:p>
            <a:endParaRPr lang="en-US" dirty="0">
              <a:cs typeface="Calibri" panose="020F0502020204030204" pitchFamily="34" charset="0"/>
            </a:endParaRPr>
          </a:p>
          <a:p>
            <a:endParaRPr lang="en-US" dirty="0">
              <a:cs typeface="Calibri" panose="020F0502020204030204" pitchFamily="34" charset="0"/>
            </a:endParaRPr>
          </a:p>
        </p:txBody>
      </p:sp>
    </p:spTree>
    <p:extLst>
      <p:ext uri="{BB962C8B-B14F-4D97-AF65-F5344CB8AC3E}">
        <p14:creationId xmlns:p14="http://schemas.microsoft.com/office/powerpoint/2010/main" val="152775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76200"/>
            <a:ext cx="8836152" cy="496824"/>
          </a:xfrm>
        </p:spPr>
        <p:txBody>
          <a:bodyPr>
            <a:normAutofit/>
          </a:bodyPr>
          <a:lstStyle/>
          <a:p>
            <a:pPr algn="ctr"/>
            <a:r>
              <a:rPr lang="en-US" sz="2800" b="1" dirty="0">
                <a:cs typeface="Times New Roman" panose="02020603050405020304" pitchFamily="18" charset="0"/>
              </a:rPr>
              <a:t>WHY WE BUY: RETAIL</a:t>
            </a:r>
          </a:p>
        </p:txBody>
      </p:sp>
      <p:sp>
        <p:nvSpPr>
          <p:cNvPr id="5" name="Content Placeholder 4"/>
          <p:cNvSpPr>
            <a:spLocks noGrp="1"/>
          </p:cNvSpPr>
          <p:nvPr>
            <p:ph idx="1"/>
          </p:nvPr>
        </p:nvSpPr>
        <p:spPr>
          <a:xfrm>
            <a:off x="231648" y="573024"/>
            <a:ext cx="8656320" cy="6284976"/>
          </a:xfrm>
        </p:spPr>
        <p:txBody>
          <a:bodyPr>
            <a:normAutofit fontScale="92500" lnSpcReduction="20000"/>
          </a:bodyPr>
          <a:lstStyle/>
          <a:p>
            <a:pPr marL="0" indent="0">
              <a:buNone/>
            </a:pPr>
            <a:r>
              <a:rPr lang="en-US" sz="1600" i="1" dirty="0"/>
              <a:t>Good Performance Indicators: </a:t>
            </a:r>
          </a:p>
          <a:p>
            <a:r>
              <a:rPr lang="en-US" sz="1600" dirty="0"/>
              <a:t>Conversion rate – percentage of shoppers who become buyers</a:t>
            </a:r>
          </a:p>
          <a:p>
            <a:r>
              <a:rPr lang="en-US" sz="1600" dirty="0"/>
              <a:t>Time spent rate</a:t>
            </a:r>
          </a:p>
          <a:p>
            <a:r>
              <a:rPr lang="en-US" sz="1600" dirty="0"/>
              <a:t>Interception rate - transition zones</a:t>
            </a:r>
          </a:p>
          <a:p>
            <a:r>
              <a:rPr lang="en-US" sz="1600" dirty="0"/>
              <a:t>Waiting time  - single most important factor in consumer satisfaction</a:t>
            </a:r>
          </a:p>
          <a:p>
            <a:r>
              <a:rPr lang="en-US" sz="1600" dirty="0"/>
              <a:t>Capture rate - how much in what is on display is seen by shoppers (eyes to knees, endcaps, chevroning)</a:t>
            </a:r>
          </a:p>
          <a:p>
            <a:r>
              <a:rPr lang="en-US" sz="1600" dirty="0"/>
              <a:t>Boomerang rate - number of  shoppers who fail to walk completely through an aisle (position most popular goods halfway down the aisle)</a:t>
            </a:r>
          </a:p>
          <a:p>
            <a:endParaRPr lang="en-US" sz="1600" dirty="0"/>
          </a:p>
          <a:p>
            <a:pPr marL="0" indent="0">
              <a:buNone/>
            </a:pPr>
            <a:r>
              <a:rPr lang="en-US" sz="1600" i="1" dirty="0"/>
              <a:t>What Shoppers Love: </a:t>
            </a:r>
          </a:p>
          <a:p>
            <a:r>
              <a:rPr lang="en-US" sz="1600" dirty="0"/>
              <a:t>Touch - involvement</a:t>
            </a:r>
          </a:p>
          <a:p>
            <a:r>
              <a:rPr lang="en-US" sz="1600" dirty="0"/>
              <a:t>Mirrors - the more the better</a:t>
            </a:r>
          </a:p>
          <a:p>
            <a:r>
              <a:rPr lang="en-US" sz="1600" dirty="0"/>
              <a:t>Discovery</a:t>
            </a:r>
          </a:p>
          <a:p>
            <a:r>
              <a:rPr lang="en-US" sz="1600" dirty="0"/>
              <a:t>Talking</a:t>
            </a:r>
          </a:p>
          <a:p>
            <a:r>
              <a:rPr lang="en-US" sz="1600" dirty="0"/>
              <a:t>Recognition</a:t>
            </a:r>
          </a:p>
          <a:p>
            <a:r>
              <a:rPr lang="en-US" sz="1600" dirty="0"/>
              <a:t>Bargains - Ikea</a:t>
            </a:r>
          </a:p>
          <a:p>
            <a:pPr marL="0" indent="0">
              <a:buNone/>
            </a:pPr>
            <a:endParaRPr lang="en-US" sz="1600" dirty="0"/>
          </a:p>
          <a:p>
            <a:pPr marL="0" indent="0">
              <a:buNone/>
            </a:pPr>
            <a:r>
              <a:rPr lang="en-US" sz="1100" dirty="0"/>
              <a:t>From </a:t>
            </a:r>
            <a:r>
              <a:rPr lang="en-US" sz="1100" u="sng" dirty="0"/>
              <a:t>Why We Buy </a:t>
            </a:r>
            <a:r>
              <a:rPr lang="en-US" sz="1100" dirty="0"/>
              <a:t>by </a:t>
            </a:r>
            <a:r>
              <a:rPr lang="en-US" sz="1100" dirty="0" err="1"/>
              <a:t>Paco</a:t>
            </a:r>
            <a:r>
              <a:rPr lang="en-US" sz="1100" dirty="0"/>
              <a:t> Underhill</a:t>
            </a:r>
          </a:p>
          <a:p>
            <a:endParaRPr lang="en-US" sz="1600" dirty="0"/>
          </a:p>
          <a:p>
            <a:endParaRPr lang="en-US" dirty="0"/>
          </a:p>
        </p:txBody>
      </p:sp>
    </p:spTree>
    <p:extLst>
      <p:ext uri="{BB962C8B-B14F-4D97-AF65-F5344CB8AC3E}">
        <p14:creationId xmlns:p14="http://schemas.microsoft.com/office/powerpoint/2010/main" val="321791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76200"/>
            <a:ext cx="8558784" cy="509016"/>
          </a:xfrm>
        </p:spPr>
        <p:txBody>
          <a:bodyPr>
            <a:normAutofit/>
          </a:bodyPr>
          <a:lstStyle/>
          <a:p>
            <a:pPr algn="ctr"/>
            <a:r>
              <a:rPr lang="en-US" sz="2800" b="1" dirty="0"/>
              <a:t>COURSE OBJECTIVES</a:t>
            </a:r>
          </a:p>
        </p:txBody>
      </p:sp>
      <p:sp>
        <p:nvSpPr>
          <p:cNvPr id="3" name="Content Placeholder 2"/>
          <p:cNvSpPr>
            <a:spLocks noGrp="1"/>
          </p:cNvSpPr>
          <p:nvPr>
            <p:ph idx="1"/>
          </p:nvPr>
        </p:nvSpPr>
        <p:spPr>
          <a:xfrm>
            <a:off x="231648" y="707136"/>
            <a:ext cx="8558784" cy="6150864"/>
          </a:xfrm>
        </p:spPr>
        <p:txBody>
          <a:bodyPr/>
          <a:lstStyle/>
          <a:p>
            <a:pPr marL="0" indent="0">
              <a:buNone/>
            </a:pPr>
            <a:r>
              <a:rPr lang="en-US" dirty="0"/>
              <a:t>1: Identify the major components of the marketing mix.</a:t>
            </a:r>
          </a:p>
          <a:p>
            <a:pPr marL="0" indent="0">
              <a:buNone/>
            </a:pPr>
            <a:r>
              <a:rPr lang="en-US" dirty="0"/>
              <a:t>2: Describe how segmentation and research foster an understanding of consumer behavior.</a:t>
            </a:r>
          </a:p>
          <a:p>
            <a:pPr marL="0" indent="0">
              <a:buNone/>
            </a:pPr>
            <a:r>
              <a:rPr lang="en-US" dirty="0"/>
              <a:t>3: Describe the marketing concept.</a:t>
            </a:r>
          </a:p>
          <a:p>
            <a:pPr marL="0" indent="0">
              <a:buNone/>
            </a:pPr>
            <a:r>
              <a:rPr lang="en-US" dirty="0"/>
              <a:t>4: Differentiate among the components of a marketing strategy.</a:t>
            </a:r>
          </a:p>
          <a:p>
            <a:pPr marL="0" indent="0">
              <a:buNone/>
            </a:pPr>
            <a:r>
              <a:rPr lang="en-US" dirty="0"/>
              <a:t>5: Analyze consumer decision-making processes to predict buying behavior.</a:t>
            </a:r>
          </a:p>
          <a:p>
            <a:pPr marL="0" indent="0">
              <a:buNone/>
            </a:pPr>
            <a:r>
              <a:rPr lang="en-US" dirty="0"/>
              <a:t>6: Identify the implications of marketing research on marketing strategy.</a:t>
            </a:r>
          </a:p>
          <a:p>
            <a:pPr marL="0" indent="0">
              <a:buNone/>
            </a:pPr>
            <a:r>
              <a:rPr lang="en-US" dirty="0"/>
              <a:t>7: Describe elements of customer-relationship management, including the customer life cycle and the customer value proposition.</a:t>
            </a:r>
          </a:p>
          <a:p>
            <a:pPr marL="0" indent="0">
              <a:buNone/>
            </a:pPr>
            <a:r>
              <a:rPr lang="en-US" dirty="0"/>
              <a:t>8: Identify the marketing implications of customer-relationship management.</a:t>
            </a:r>
          </a:p>
          <a:p>
            <a:pPr marL="0" indent="0">
              <a:buNone/>
            </a:pPr>
            <a:r>
              <a:rPr lang="en-US" dirty="0"/>
              <a:t>9: Describe brand, product development, technology adoption cycle, and product life cycle.</a:t>
            </a:r>
          </a:p>
          <a:p>
            <a:pPr marL="0" indent="0">
              <a:buNone/>
            </a:pPr>
            <a:r>
              <a:rPr lang="en-US" dirty="0"/>
              <a:t>10:  Advise clients how to identify marketing needs for their business and utilize low cost and effective promotional and social media tools. </a:t>
            </a:r>
          </a:p>
          <a:p>
            <a:pPr marL="0" indent="0">
              <a:buNone/>
            </a:pPr>
            <a:endParaRPr lang="en-US" dirty="0"/>
          </a:p>
        </p:txBody>
      </p:sp>
    </p:spTree>
    <p:extLst>
      <p:ext uri="{BB962C8B-B14F-4D97-AF65-F5344CB8AC3E}">
        <p14:creationId xmlns:p14="http://schemas.microsoft.com/office/powerpoint/2010/main" val="332635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76200"/>
            <a:ext cx="8522208" cy="606552"/>
          </a:xfrm>
        </p:spPr>
        <p:txBody>
          <a:bodyPr>
            <a:normAutofit/>
          </a:bodyPr>
          <a:lstStyle/>
          <a:p>
            <a:pPr algn="ctr"/>
            <a:r>
              <a:rPr lang="en-US" sz="2800" b="1" dirty="0"/>
              <a:t>WHY WE BUY: RETAIL</a:t>
            </a:r>
          </a:p>
        </p:txBody>
      </p:sp>
      <p:sp>
        <p:nvSpPr>
          <p:cNvPr id="3" name="Content Placeholder 2"/>
          <p:cNvSpPr>
            <a:spLocks noGrp="1"/>
          </p:cNvSpPr>
          <p:nvPr>
            <p:ph idx="1"/>
          </p:nvPr>
        </p:nvSpPr>
        <p:spPr>
          <a:xfrm>
            <a:off x="231648" y="780288"/>
            <a:ext cx="8741664" cy="6181344"/>
          </a:xfrm>
        </p:spPr>
        <p:txBody>
          <a:bodyPr>
            <a:normAutofit/>
          </a:bodyPr>
          <a:lstStyle/>
          <a:p>
            <a:pPr marL="0" indent="0">
              <a:buNone/>
            </a:pPr>
            <a:r>
              <a:rPr lang="en-US" sz="1600" i="1" dirty="0"/>
              <a:t>Women: </a:t>
            </a:r>
          </a:p>
          <a:p>
            <a:r>
              <a:rPr lang="en-US" sz="1600" dirty="0"/>
              <a:t>Take pleasure in shopping; demand more of shopping environment</a:t>
            </a:r>
          </a:p>
          <a:p>
            <a:r>
              <a:rPr lang="en-US" sz="1600" dirty="0"/>
              <a:t>Like to shop with friends</a:t>
            </a:r>
          </a:p>
          <a:p>
            <a:r>
              <a:rPr lang="en-US" sz="1600" dirty="0"/>
              <a:t>Want more space around them as they shop</a:t>
            </a:r>
          </a:p>
          <a:p>
            <a:r>
              <a:rPr lang="en-US" sz="1600" dirty="0"/>
              <a:t>Time spent in store from highest to lowest: with female companion, with children, alone, with a man</a:t>
            </a:r>
          </a:p>
          <a:p>
            <a:pPr marL="0" indent="0">
              <a:buNone/>
            </a:pPr>
            <a:r>
              <a:rPr lang="en-US" sz="1600" i="1" dirty="0"/>
              <a:t>Men:</a:t>
            </a:r>
          </a:p>
          <a:p>
            <a:r>
              <a:rPr lang="en-US" sz="1600" dirty="0"/>
              <a:t>Do not enjoy shopping</a:t>
            </a:r>
          </a:p>
          <a:p>
            <a:r>
              <a:rPr lang="en-US" sz="1600" dirty="0"/>
              <a:t>Move faster than women through a store</a:t>
            </a:r>
          </a:p>
          <a:p>
            <a:r>
              <a:rPr lang="en-US" sz="1600" dirty="0"/>
              <a:t>Don’t like to ask staff for help; get info about merchandise from written sources.</a:t>
            </a:r>
          </a:p>
          <a:p>
            <a:pPr marL="0" indent="0">
              <a:buNone/>
            </a:pPr>
            <a:r>
              <a:rPr lang="en-US" sz="1200" dirty="0"/>
              <a:t>From </a:t>
            </a:r>
            <a:r>
              <a:rPr lang="en-US" sz="1200" u="sng" dirty="0"/>
              <a:t>Why We Buy </a:t>
            </a:r>
            <a:r>
              <a:rPr lang="en-US" sz="1200" dirty="0"/>
              <a:t>by </a:t>
            </a:r>
            <a:r>
              <a:rPr lang="en-US" sz="1200" dirty="0" err="1"/>
              <a:t>Paco</a:t>
            </a:r>
            <a:r>
              <a:rPr lang="en-US" sz="1200" dirty="0"/>
              <a:t> Underhill</a:t>
            </a:r>
          </a:p>
          <a:p>
            <a:pPr marL="0" indent="0">
              <a:buNone/>
            </a:pPr>
            <a:endParaRPr lang="en-US" sz="1200" dirty="0"/>
          </a:p>
          <a:p>
            <a:pPr marL="0" indent="0">
              <a:buNone/>
            </a:pPr>
            <a:r>
              <a:rPr lang="en-US" sz="1600" i="1" dirty="0"/>
              <a:t>Race, Ethnicity and the Way We Shop:</a:t>
            </a:r>
          </a:p>
          <a:p>
            <a:pPr marL="0" indent="0">
              <a:buNone/>
            </a:pPr>
            <a:r>
              <a:rPr lang="en-US" sz="1600" dirty="0">
                <a:hlinkClick r:id="rId2"/>
              </a:rPr>
              <a:t>https://adage.com/article/american-demographics/race-ethnicity-shop/44089</a:t>
            </a:r>
            <a:endParaRPr lang="en-US" sz="1600" dirty="0"/>
          </a:p>
          <a:p>
            <a:pPr marL="0" indent="0">
              <a:buNone/>
            </a:pPr>
            <a:endParaRPr lang="en-US" sz="1200" dirty="0"/>
          </a:p>
          <a:p>
            <a:pPr marL="0" indent="0">
              <a:buNone/>
            </a:pPr>
            <a:endParaRPr lang="en-US" sz="1200" dirty="0"/>
          </a:p>
          <a:p>
            <a:pPr marL="0" indent="0">
              <a:buNone/>
            </a:pPr>
            <a:endParaRPr lang="en-US" sz="1600" dirty="0"/>
          </a:p>
          <a:p>
            <a:pPr marL="0" indent="0">
              <a:buNone/>
            </a:pPr>
            <a:endParaRPr lang="en-US" sz="1200" dirty="0"/>
          </a:p>
          <a:p>
            <a:endParaRPr lang="en-US" sz="1200" dirty="0"/>
          </a:p>
        </p:txBody>
      </p:sp>
    </p:spTree>
    <p:extLst>
      <p:ext uri="{BB962C8B-B14F-4D97-AF65-F5344CB8AC3E}">
        <p14:creationId xmlns:p14="http://schemas.microsoft.com/office/powerpoint/2010/main" val="31719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399" y="272722"/>
            <a:ext cx="8230672" cy="457319"/>
          </a:xfrm>
        </p:spPr>
        <p:txBody>
          <a:bodyPr>
            <a:noAutofit/>
          </a:bodyPr>
          <a:lstStyle/>
          <a:p>
            <a:pPr algn="ctr"/>
            <a:r>
              <a:rPr lang="en-US" sz="2800" b="1" dirty="0"/>
              <a:t>6. MARKET RESEARCH</a:t>
            </a:r>
          </a:p>
        </p:txBody>
      </p:sp>
      <p:sp>
        <p:nvSpPr>
          <p:cNvPr id="3" name="Content Placeholder 2"/>
          <p:cNvSpPr>
            <a:spLocks noGrp="1"/>
          </p:cNvSpPr>
          <p:nvPr>
            <p:ph idx="1"/>
          </p:nvPr>
        </p:nvSpPr>
        <p:spPr>
          <a:xfrm>
            <a:off x="227469" y="1159498"/>
            <a:ext cx="8916532" cy="5467546"/>
          </a:xfrm>
        </p:spPr>
        <p:txBody>
          <a:bodyPr>
            <a:normAutofit/>
          </a:bodyPr>
          <a:lstStyle/>
          <a:p>
            <a:pPr marL="0" indent="0">
              <a:buNone/>
            </a:pPr>
            <a:r>
              <a:rPr lang="en-US" sz="1951" dirty="0">
                <a:cs typeface="Calibri" panose="020F0502020204030204" pitchFamily="34" charset="0"/>
              </a:rPr>
              <a:t>TYPES of DATA:</a:t>
            </a:r>
          </a:p>
          <a:p>
            <a:pPr marL="0" indent="0">
              <a:buNone/>
            </a:pPr>
            <a:r>
              <a:rPr lang="en-US" sz="1600" i="1" dirty="0">
                <a:cs typeface="Calibri" panose="020F0502020204030204" pitchFamily="34" charset="0"/>
              </a:rPr>
              <a:t>Secondary Data: Public information collected by others.</a:t>
            </a:r>
          </a:p>
          <a:p>
            <a:r>
              <a:rPr lang="en-US" sz="1350" dirty="0">
                <a:cs typeface="Calibri" panose="020F0502020204030204" pitchFamily="34" charset="0"/>
              </a:rPr>
              <a:t>External Secondary Data </a:t>
            </a:r>
            <a:r>
              <a:rPr lang="en-US" sz="1200" dirty="0">
                <a:cs typeface="Calibri" panose="020F0502020204030204" pitchFamily="34" charset="0"/>
              </a:rPr>
              <a:t>(U.S. Bureau of the Census </a:t>
            </a:r>
            <a:r>
              <a:rPr lang="en-US" sz="1200" dirty="0">
                <a:cs typeface="Calibri" panose="020F0502020204030204" pitchFamily="34" charset="0"/>
                <a:hlinkClick r:id="rId2"/>
              </a:rPr>
              <a:t>http://www.census.gov</a:t>
            </a:r>
            <a:r>
              <a:rPr lang="en-US" sz="1200" dirty="0">
                <a:cs typeface="Calibri" panose="020F0502020204030204" pitchFamily="34" charset="0"/>
              </a:rPr>
              <a:t> ; U.S. Bureau of Labor Statistics </a:t>
            </a:r>
            <a:r>
              <a:rPr lang="en-US" sz="1200" dirty="0">
                <a:cs typeface="Calibri" panose="020F0502020204030204" pitchFamily="34" charset="0"/>
                <a:hlinkClick r:id="rId3"/>
              </a:rPr>
              <a:t>https://www.bls.gov/</a:t>
            </a:r>
            <a:r>
              <a:rPr lang="en-US" sz="1200" dirty="0">
                <a:cs typeface="Calibri" panose="020F0502020204030204" pitchFamily="34" charset="0"/>
              </a:rPr>
              <a:t>)</a:t>
            </a:r>
          </a:p>
          <a:p>
            <a:r>
              <a:rPr lang="en-US" sz="1350" dirty="0">
                <a:cs typeface="Calibri" panose="020F0502020204030204" pitchFamily="34" charset="0"/>
              </a:rPr>
              <a:t>Syndicated External Data  </a:t>
            </a:r>
            <a:r>
              <a:rPr lang="en-US" sz="1125" dirty="0">
                <a:cs typeface="Calibri" panose="020F0502020204030204" pitchFamily="34" charset="0"/>
              </a:rPr>
              <a:t>(e.g. scanner data)</a:t>
            </a:r>
          </a:p>
          <a:p>
            <a:r>
              <a:rPr lang="en-US" sz="1350" dirty="0">
                <a:cs typeface="Calibri" panose="020F0502020204030204" pitchFamily="34" charset="0"/>
              </a:rPr>
              <a:t>Internal Secondary Data </a:t>
            </a:r>
            <a:r>
              <a:rPr lang="en-US" sz="1125" dirty="0">
                <a:cs typeface="Calibri" panose="020F0502020204030204" pitchFamily="34" charset="0"/>
              </a:rPr>
              <a:t>(Google Analytics: </a:t>
            </a:r>
            <a:r>
              <a:rPr lang="en-US" sz="1200" dirty="0">
                <a:cs typeface="Calibri" panose="020F0502020204030204" pitchFamily="34" charset="0"/>
                <a:hlinkClick r:id="rId4"/>
              </a:rPr>
              <a:t>https://analytics.google.com/analytics/academy/course/6/unit/1/lesson/2</a:t>
            </a:r>
            <a:r>
              <a:rPr lang="en-US" sz="1200" dirty="0">
                <a:cs typeface="Calibri" panose="020F0502020204030204" pitchFamily="34" charset="0"/>
              </a:rPr>
              <a:t> </a:t>
            </a:r>
            <a:r>
              <a:rPr lang="en-US" sz="1125" dirty="0">
                <a:cs typeface="Calibri" panose="020F0502020204030204" pitchFamily="34" charset="0"/>
              </a:rPr>
              <a:t>)</a:t>
            </a:r>
            <a:endParaRPr lang="en-US" sz="1350" dirty="0">
              <a:cs typeface="Calibri" panose="020F0502020204030204" pitchFamily="34" charset="0"/>
            </a:endParaRPr>
          </a:p>
          <a:p>
            <a:pPr marL="0" indent="0">
              <a:buNone/>
            </a:pPr>
            <a:r>
              <a:rPr lang="en-US" sz="1600" i="1" dirty="0">
                <a:cs typeface="Calibri" panose="020F0502020204030204" pitchFamily="34" charset="0"/>
              </a:rPr>
              <a:t>Primary Data: Data observed or collected directly from first-hand experience</a:t>
            </a:r>
            <a:r>
              <a:rPr lang="en-US" i="1" dirty="0">
                <a:cs typeface="Calibri" panose="020F0502020204030204" pitchFamily="34" charset="0"/>
              </a:rPr>
              <a:t>.</a:t>
            </a:r>
          </a:p>
          <a:p>
            <a:r>
              <a:rPr lang="en-US" sz="1350" dirty="0">
                <a:cs typeface="Calibri" panose="020F0502020204030204" pitchFamily="34" charset="0"/>
              </a:rPr>
              <a:t>Observation </a:t>
            </a:r>
          </a:p>
          <a:p>
            <a:r>
              <a:rPr lang="en-US" sz="1350" dirty="0">
                <a:cs typeface="Calibri" panose="020F0502020204030204" pitchFamily="34" charset="0"/>
              </a:rPr>
              <a:t>Social Media  </a:t>
            </a:r>
            <a:r>
              <a:rPr lang="en-US" sz="1125" dirty="0">
                <a:cs typeface="Calibri" panose="020F0502020204030204" pitchFamily="34" charset="0"/>
              </a:rPr>
              <a:t>(Facebook, Twitter, Instagram, WhatsApp)</a:t>
            </a:r>
          </a:p>
          <a:p>
            <a:r>
              <a:rPr lang="en-US" sz="1350" dirty="0">
                <a:cs typeface="Calibri" panose="020F0502020204030204" pitchFamily="34" charset="0"/>
              </a:rPr>
              <a:t>Interviews </a:t>
            </a:r>
            <a:r>
              <a:rPr lang="en-US" sz="1200" b="1" dirty="0">
                <a:cs typeface="Calibri" panose="020F0502020204030204" pitchFamily="34" charset="0"/>
              </a:rPr>
              <a:t>VIDEO: Mad Men </a:t>
            </a:r>
            <a:r>
              <a:rPr lang="en-US" sz="1200" b="1" dirty="0">
                <a:cs typeface="Calibri" panose="020F0502020204030204" pitchFamily="34" charset="0"/>
                <a:hlinkClick r:id="rId5"/>
              </a:rPr>
              <a:t>https://www.youtube.com/watch?v=IWPuZodOQP0</a:t>
            </a:r>
            <a:r>
              <a:rPr lang="en-US" sz="1200" b="1" dirty="0">
                <a:cs typeface="Calibri" panose="020F0502020204030204" pitchFamily="34" charset="0"/>
              </a:rPr>
              <a:t>  </a:t>
            </a:r>
            <a:r>
              <a:rPr lang="en-US" sz="1125" b="1" dirty="0">
                <a:cs typeface="Calibri" panose="020F0502020204030204" pitchFamily="34" charset="0"/>
              </a:rPr>
              <a:t>(1:26)</a:t>
            </a:r>
          </a:p>
          <a:p>
            <a:r>
              <a:rPr lang="en-US" sz="1350" dirty="0">
                <a:cs typeface="Calibri" panose="020F0502020204030204" pitchFamily="34" charset="0"/>
              </a:rPr>
              <a:t>Focus Groups </a:t>
            </a:r>
            <a:r>
              <a:rPr lang="en-US" sz="1200" b="1" dirty="0">
                <a:cs typeface="Calibri" panose="020F0502020204030204" pitchFamily="34" charset="0"/>
              </a:rPr>
              <a:t>VIDEO: Frazier </a:t>
            </a:r>
            <a:r>
              <a:rPr lang="en-US" sz="1200" b="1" dirty="0">
                <a:hlinkClick r:id="rId6"/>
              </a:rPr>
              <a:t>https://www.youtube.com/watch?v=UInbPO1Shus</a:t>
            </a:r>
            <a:r>
              <a:rPr lang="en-US" sz="1200" b="1" dirty="0"/>
              <a:t> (2:50)</a:t>
            </a:r>
          </a:p>
          <a:p>
            <a:pPr marL="0" indent="0">
              <a:buNone/>
            </a:pPr>
            <a:r>
              <a:rPr lang="en-US" sz="1600" i="1" dirty="0">
                <a:cs typeface="Calibri" panose="020F0502020204030204" pitchFamily="34" charset="0"/>
              </a:rPr>
              <a:t>Sample Small Business Marketing Plan:</a:t>
            </a:r>
          </a:p>
          <a:p>
            <a:r>
              <a:rPr lang="en-US" sz="1500" dirty="0">
                <a:hlinkClick r:id="rId7"/>
              </a:rPr>
              <a:t>https://www.sba.gov/sites/default/files/2017-07/Sample%20Marketing%20Plan%20%28for%20508%20remediation%29.pdf</a:t>
            </a:r>
            <a:endParaRPr lang="en-US" sz="1500" dirty="0"/>
          </a:p>
          <a:p>
            <a:endParaRPr lang="en-US" sz="1500" dirty="0"/>
          </a:p>
          <a:p>
            <a:pPr marL="0" indent="0">
              <a:buNone/>
            </a:pPr>
            <a:endParaRPr lang="en-US" sz="1500" dirty="0"/>
          </a:p>
        </p:txBody>
      </p:sp>
    </p:spTree>
    <p:extLst>
      <p:ext uri="{BB962C8B-B14F-4D97-AF65-F5344CB8AC3E}">
        <p14:creationId xmlns:p14="http://schemas.microsoft.com/office/powerpoint/2010/main" val="54615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04" y="339315"/>
            <a:ext cx="9144000" cy="457319"/>
          </a:xfrm>
        </p:spPr>
        <p:txBody>
          <a:bodyPr>
            <a:noAutofit/>
          </a:bodyPr>
          <a:lstStyle/>
          <a:p>
            <a:pPr algn="ctr"/>
            <a:r>
              <a:rPr lang="en-US" sz="2800" b="1" dirty="0"/>
              <a:t>MARKET RESEARCH</a:t>
            </a:r>
          </a:p>
        </p:txBody>
      </p:sp>
      <p:sp>
        <p:nvSpPr>
          <p:cNvPr id="3" name="Content Placeholder 2"/>
          <p:cNvSpPr>
            <a:spLocks noGrp="1"/>
          </p:cNvSpPr>
          <p:nvPr>
            <p:ph idx="1"/>
          </p:nvPr>
        </p:nvSpPr>
        <p:spPr>
          <a:xfrm>
            <a:off x="170304" y="1338606"/>
            <a:ext cx="9032052" cy="4841923"/>
          </a:xfrm>
        </p:spPr>
        <p:txBody>
          <a:bodyPr>
            <a:normAutofit/>
          </a:bodyPr>
          <a:lstStyle/>
          <a:p>
            <a:pPr marL="0" indent="0">
              <a:buNone/>
            </a:pPr>
            <a:r>
              <a:rPr lang="en-US" sz="2000" i="1" dirty="0">
                <a:cs typeface="Calibri" panose="020F0502020204030204" pitchFamily="34" charset="0"/>
              </a:rPr>
              <a:t>USES of MARKET RESEARCH:</a:t>
            </a:r>
          </a:p>
          <a:p>
            <a:r>
              <a:rPr lang="en-US" dirty="0"/>
              <a:t> Identify opportunities to serve various groups of customers.</a:t>
            </a:r>
          </a:p>
          <a:p>
            <a:r>
              <a:rPr lang="en-US" dirty="0"/>
              <a:t>Examine the size of the market – how many people have the unmet need.</a:t>
            </a:r>
          </a:p>
          <a:p>
            <a:r>
              <a:rPr lang="en-US" dirty="0"/>
              <a:t>Determine the best methods to meet the unmet needs of the target markets.</a:t>
            </a:r>
          </a:p>
          <a:p>
            <a:r>
              <a:rPr lang="en-US" dirty="0"/>
              <a:t>Investigate the competition.</a:t>
            </a:r>
          </a:p>
          <a:p>
            <a:r>
              <a:rPr lang="en-US" dirty="0"/>
              <a:t>Clarify your unique value proposition.</a:t>
            </a:r>
          </a:p>
          <a:p>
            <a:r>
              <a:rPr lang="en-US" dirty="0"/>
              <a:t>Conclude if the product is effectively meeting the needs of the customers.</a:t>
            </a:r>
          </a:p>
          <a:p>
            <a:r>
              <a:rPr lang="en-US" dirty="0"/>
              <a:t>Conclude if your advertising and promotions strategies are effective or not.</a:t>
            </a:r>
          </a:p>
          <a:p>
            <a:pPr marL="0" indent="0">
              <a:buNone/>
            </a:pPr>
            <a:endParaRPr lang="en-US" sz="1400" dirty="0">
              <a:cs typeface="Calibri" panose="020F0502020204030204" pitchFamily="34" charset="0"/>
            </a:endParaRPr>
          </a:p>
        </p:txBody>
      </p:sp>
    </p:spTree>
    <p:extLst>
      <p:ext uri="{BB962C8B-B14F-4D97-AF65-F5344CB8AC3E}">
        <p14:creationId xmlns:p14="http://schemas.microsoft.com/office/powerpoint/2010/main" val="428930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55CB94-9762-2241-839C-95069EE8576F}"/>
              </a:ext>
            </a:extLst>
          </p:cNvPr>
          <p:cNvSpPr>
            <a:spLocks noGrp="1"/>
          </p:cNvSpPr>
          <p:nvPr>
            <p:ph type="title"/>
          </p:nvPr>
        </p:nvSpPr>
        <p:spPr>
          <a:xfrm>
            <a:off x="295835" y="76200"/>
            <a:ext cx="8538883" cy="609600"/>
          </a:xfrm>
        </p:spPr>
        <p:txBody>
          <a:bodyPr>
            <a:normAutofit/>
          </a:bodyPr>
          <a:lstStyle/>
          <a:p>
            <a:pPr algn="ctr"/>
            <a:r>
              <a:rPr lang="en-US" sz="2800" b="1" dirty="0"/>
              <a:t>BIG DATA FOR SMALL BUSINESS</a:t>
            </a:r>
          </a:p>
        </p:txBody>
      </p:sp>
      <p:sp>
        <p:nvSpPr>
          <p:cNvPr id="3" name="Content Placeholder 2">
            <a:extLst>
              <a:ext uri="{FF2B5EF4-FFF2-40B4-BE49-F238E27FC236}">
                <a16:creationId xmlns="" xmlns:a16="http://schemas.microsoft.com/office/drawing/2014/main" id="{17606851-807A-B84F-AA0C-9DA30E10682E}"/>
              </a:ext>
            </a:extLst>
          </p:cNvPr>
          <p:cNvSpPr>
            <a:spLocks noGrp="1"/>
          </p:cNvSpPr>
          <p:nvPr>
            <p:ph idx="1"/>
          </p:nvPr>
        </p:nvSpPr>
        <p:spPr>
          <a:xfrm>
            <a:off x="295835" y="806824"/>
            <a:ext cx="8538883" cy="5795682"/>
          </a:xfrm>
        </p:spPr>
        <p:txBody>
          <a:bodyPr>
            <a:normAutofit lnSpcReduction="10000"/>
          </a:bodyPr>
          <a:lstStyle/>
          <a:p>
            <a:r>
              <a:rPr lang="en-US" dirty="0"/>
              <a:t>Facebook Marketing in 2020: How To Use Facebook for Business</a:t>
            </a:r>
          </a:p>
          <a:p>
            <a:pPr marL="0" indent="0">
              <a:buNone/>
            </a:pPr>
            <a:r>
              <a:rPr lang="en-US" dirty="0">
                <a:hlinkClick r:id="rId2"/>
              </a:rPr>
              <a:t>https://blog.hootsuite.com/facebook-marketing-tips/#setup</a:t>
            </a:r>
            <a:endParaRPr lang="en-US" dirty="0"/>
          </a:p>
          <a:p>
            <a:pPr marL="0" indent="0">
              <a:buNone/>
            </a:pPr>
            <a:endParaRPr lang="en-US" dirty="0"/>
          </a:p>
          <a:p>
            <a:r>
              <a:rPr lang="en-US" dirty="0"/>
              <a:t>Basic Introduction to using Google Analytics for Small Business Owners</a:t>
            </a:r>
          </a:p>
          <a:p>
            <a:pPr marL="0" indent="0">
              <a:buNone/>
            </a:pPr>
            <a:r>
              <a:rPr lang="en-US" dirty="0">
                <a:hlinkClick r:id="rId3"/>
              </a:rPr>
              <a:t>https://www.youtube.com/watch?v=qPFQHgXajHQ</a:t>
            </a:r>
            <a:r>
              <a:rPr lang="en-US" dirty="0"/>
              <a:t>  (4:56) </a:t>
            </a:r>
          </a:p>
          <a:p>
            <a:pPr marL="0" indent="0">
              <a:buNone/>
            </a:pPr>
            <a:endParaRPr lang="en-US" dirty="0"/>
          </a:p>
          <a:p>
            <a:r>
              <a:rPr lang="en-US" dirty="0"/>
              <a:t>What is Google Ads? How Google AdWords in Five Minutes</a:t>
            </a:r>
          </a:p>
          <a:p>
            <a:pPr marL="0" indent="0">
              <a:buNone/>
            </a:pPr>
            <a:r>
              <a:rPr lang="en-US" dirty="0">
                <a:hlinkClick r:id="rId4"/>
              </a:rPr>
              <a:t>https://www.youtube.com/watch?v=NV4DCdyLNgU</a:t>
            </a:r>
            <a:endParaRPr lang="en-US" dirty="0"/>
          </a:p>
          <a:p>
            <a:pPr marL="0" indent="0">
              <a:buNone/>
            </a:pPr>
            <a:endParaRPr lang="en-US" dirty="0"/>
          </a:p>
          <a:p>
            <a:r>
              <a:rPr lang="en-US" dirty="0"/>
              <a:t>What is a POS and Why Does Your Business Need One?</a:t>
            </a:r>
          </a:p>
          <a:p>
            <a:pPr marL="0" indent="0">
              <a:buNone/>
            </a:pPr>
            <a:r>
              <a:rPr lang="en-US" dirty="0">
                <a:hlinkClick r:id="rId5"/>
              </a:rPr>
              <a:t>https://www.sba.gov/blog/what-pos-why-does-your-business-need-one</a:t>
            </a:r>
            <a:endParaRPr lang="en-US" dirty="0"/>
          </a:p>
          <a:p>
            <a:pPr marL="0" indent="0">
              <a:buNone/>
            </a:pPr>
            <a:endParaRPr lang="en-US" dirty="0"/>
          </a:p>
          <a:p>
            <a:r>
              <a:rPr lang="en-US" dirty="0"/>
              <a:t>Email marketing</a:t>
            </a:r>
          </a:p>
          <a:p>
            <a:pPr marL="0" indent="0">
              <a:buNone/>
            </a:pPr>
            <a:r>
              <a:rPr lang="en-US" dirty="0">
                <a:hlinkClick r:id="rId6"/>
              </a:rPr>
              <a:t>https://www.constantcontact.com/features/email-tracking-software</a:t>
            </a:r>
            <a:endParaRPr lang="en-US" dirty="0"/>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4080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1" y="219456"/>
            <a:ext cx="9144000" cy="1008696"/>
          </a:xfrm>
        </p:spPr>
        <p:txBody>
          <a:bodyPr>
            <a:noAutofit/>
          </a:bodyPr>
          <a:lstStyle/>
          <a:p>
            <a:pPr algn="ctr"/>
            <a:r>
              <a:rPr lang="en-US" sz="2800" b="1" dirty="0"/>
              <a:t>7. CUSTOMER LIFE CYCLE &amp; CUSTOMER LIFETIME VALUE </a:t>
            </a:r>
          </a:p>
        </p:txBody>
      </p:sp>
      <p:sp>
        <p:nvSpPr>
          <p:cNvPr id="3" name="Content Placeholder 2"/>
          <p:cNvSpPr>
            <a:spLocks noGrp="1"/>
          </p:cNvSpPr>
          <p:nvPr>
            <p:ph idx="1"/>
          </p:nvPr>
        </p:nvSpPr>
        <p:spPr>
          <a:xfrm>
            <a:off x="170304" y="1599724"/>
            <a:ext cx="8803393" cy="5178148"/>
          </a:xfrm>
        </p:spPr>
        <p:txBody>
          <a:bodyPr>
            <a:normAutofit/>
          </a:bodyPr>
          <a:lstStyle/>
          <a:p>
            <a:pPr marL="0" indent="0">
              <a:buNone/>
            </a:pPr>
            <a:endParaRPr lang="en-US" sz="1951" dirty="0">
              <a:latin typeface="Calibri" panose="020F0502020204030204" pitchFamily="34" charset="0"/>
              <a:cs typeface="Calibri" panose="020F0502020204030204" pitchFamily="34" charset="0"/>
            </a:endParaRPr>
          </a:p>
          <a:p>
            <a:r>
              <a:rPr lang="en-US" sz="1951" dirty="0">
                <a:latin typeface="Calibri" panose="020F0502020204030204" pitchFamily="34" charset="0"/>
                <a:cs typeface="Calibri" panose="020F0502020204030204" pitchFamily="34" charset="0"/>
              </a:rPr>
              <a:t>Awareness</a:t>
            </a:r>
          </a:p>
          <a:p>
            <a:r>
              <a:rPr lang="en-US" sz="1951" dirty="0">
                <a:latin typeface="Calibri" panose="020F0502020204030204" pitchFamily="34" charset="0"/>
                <a:cs typeface="Calibri" panose="020F0502020204030204" pitchFamily="34" charset="0"/>
              </a:rPr>
              <a:t>Research</a:t>
            </a:r>
          </a:p>
          <a:p>
            <a:r>
              <a:rPr lang="en-US" sz="1951" dirty="0">
                <a:latin typeface="Calibri" panose="020F0502020204030204" pitchFamily="34" charset="0"/>
                <a:cs typeface="Calibri" panose="020F0502020204030204" pitchFamily="34" charset="0"/>
              </a:rPr>
              <a:t>Comparison</a:t>
            </a:r>
          </a:p>
          <a:p>
            <a:r>
              <a:rPr lang="en-US" sz="1951" dirty="0">
                <a:latin typeface="Calibri" panose="020F0502020204030204" pitchFamily="34" charset="0"/>
                <a:cs typeface="Calibri" panose="020F0502020204030204" pitchFamily="34" charset="0"/>
              </a:rPr>
              <a:t>Purchase</a:t>
            </a:r>
          </a:p>
          <a:p>
            <a:r>
              <a:rPr lang="en-US" sz="1951" dirty="0">
                <a:latin typeface="Calibri" panose="020F0502020204030204" pitchFamily="34" charset="0"/>
                <a:cs typeface="Calibri" panose="020F0502020204030204" pitchFamily="34" charset="0"/>
              </a:rPr>
              <a:t>Retention</a:t>
            </a:r>
          </a:p>
          <a:p>
            <a:endParaRPr lang="en-US" sz="1350" dirty="0"/>
          </a:p>
          <a:p>
            <a:pPr marL="0" indent="0">
              <a:buNone/>
            </a:pPr>
            <a:endParaRPr lang="en-US" sz="1350" dirty="0"/>
          </a:p>
          <a:p>
            <a:pPr marL="0" indent="0">
              <a:buNone/>
            </a:pPr>
            <a:r>
              <a:rPr lang="en-US" sz="1400" dirty="0"/>
              <a:t>The Customer Lifetime Value (CLV) is a prediction of the total value </a:t>
            </a:r>
            <a:r>
              <a:rPr lang="en-US" sz="1400" i="1" dirty="0"/>
              <a:t>(mostly expressed in net profit)</a:t>
            </a:r>
            <a:r>
              <a:rPr lang="en-US" sz="1400" dirty="0"/>
              <a:t> generated by a customer in the future across the entire customer life cycle. The value of the customer lifetime looks at the investments we plan to make for the customers (retention, sales, promotion, customer service, whatever) and the return we expect from them</a:t>
            </a:r>
            <a:r>
              <a:rPr lang="en-US" sz="1275" dirty="0"/>
              <a:t>.</a:t>
            </a:r>
          </a:p>
          <a:p>
            <a:pPr marL="0" indent="0">
              <a:buNone/>
            </a:pPr>
            <a:r>
              <a:rPr lang="en-US" sz="1600" dirty="0"/>
              <a:t>How To Calculate CLV: </a:t>
            </a:r>
            <a:r>
              <a:rPr lang="en-US" sz="1600" dirty="0">
                <a:hlinkClick r:id="rId2"/>
              </a:rPr>
              <a:t>https://www.thebalancesmb.com/how-to-calculate-the-lifet</a:t>
            </a:r>
            <a:r>
              <a:rPr lang="en-US" sz="1125" dirty="0">
                <a:hlinkClick r:id="rId2"/>
              </a:rPr>
              <a:t>ime-value-of-a-customer-4173824</a:t>
            </a:r>
            <a:endParaRPr lang="en-US" sz="1125" dirty="0"/>
          </a:p>
          <a:p>
            <a:endParaRPr lang="en-US" sz="135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879" t="3332" r="3582" b="3334"/>
          <a:stretch/>
        </p:blipFill>
        <p:spPr>
          <a:xfrm>
            <a:off x="1885251" y="1496029"/>
            <a:ext cx="7088446" cy="3053484"/>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7699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4" y="268224"/>
            <a:ext cx="9143999" cy="556690"/>
          </a:xfrm>
        </p:spPr>
        <p:txBody>
          <a:bodyPr>
            <a:noAutofit/>
          </a:bodyPr>
          <a:lstStyle/>
          <a:p>
            <a:pPr algn="ctr"/>
            <a:r>
              <a:rPr lang="en-US" sz="2800" b="1" dirty="0"/>
              <a:t>CUSTOMER VALUE PROPOSITION</a:t>
            </a:r>
          </a:p>
        </p:txBody>
      </p:sp>
      <p:sp>
        <p:nvSpPr>
          <p:cNvPr id="3" name="Content Placeholder 2"/>
          <p:cNvSpPr>
            <a:spLocks noGrp="1"/>
          </p:cNvSpPr>
          <p:nvPr>
            <p:ph idx="1"/>
          </p:nvPr>
        </p:nvSpPr>
        <p:spPr>
          <a:xfrm>
            <a:off x="235669" y="1310325"/>
            <a:ext cx="8908331" cy="5363851"/>
          </a:xfrm>
        </p:spPr>
        <p:txBody>
          <a:bodyPr>
            <a:normAutofit fontScale="92500" lnSpcReduction="10000"/>
          </a:bodyPr>
          <a:lstStyle/>
          <a:p>
            <a:pPr marL="0" indent="0">
              <a:buNone/>
            </a:pPr>
            <a:r>
              <a:rPr lang="en-US" sz="2300" dirty="0"/>
              <a:t>A value proposition is a promise of value to be delivered. It’s the primary reason a prospect should buy from you.</a:t>
            </a:r>
          </a:p>
          <a:p>
            <a:pPr marL="0" indent="0">
              <a:buNone/>
            </a:pPr>
            <a:endParaRPr lang="en-US" sz="2300" dirty="0"/>
          </a:p>
          <a:p>
            <a:r>
              <a:rPr lang="en-US" sz="2300" dirty="0"/>
              <a:t>Relevant</a:t>
            </a:r>
          </a:p>
          <a:p>
            <a:r>
              <a:rPr lang="en-US" sz="2300" dirty="0"/>
              <a:t>Specific</a:t>
            </a:r>
          </a:p>
          <a:p>
            <a:r>
              <a:rPr lang="en-US" sz="2300" dirty="0"/>
              <a:t>Differentiated</a:t>
            </a:r>
          </a:p>
          <a:p>
            <a:endParaRPr lang="en-US" sz="1350" dirty="0"/>
          </a:p>
          <a:p>
            <a:pPr marL="0" indent="0">
              <a:buNone/>
            </a:pPr>
            <a:endParaRPr lang="en-US" sz="1350" dirty="0"/>
          </a:p>
          <a:p>
            <a:pPr marL="0" indent="0">
              <a:buNone/>
            </a:pPr>
            <a:endParaRPr lang="en-US" sz="1350" dirty="0"/>
          </a:p>
          <a:p>
            <a:pPr marL="0" indent="0">
              <a:buNone/>
            </a:pPr>
            <a:endParaRPr lang="en-US" sz="1350" dirty="0"/>
          </a:p>
          <a:p>
            <a:endParaRPr lang="en-US" sz="1350" dirty="0"/>
          </a:p>
          <a:p>
            <a:pPr marL="0" indent="0">
              <a:buNone/>
            </a:pPr>
            <a:endParaRPr lang="en-US" sz="1350" dirty="0"/>
          </a:p>
          <a:p>
            <a:endParaRPr lang="en-US" sz="1350" dirty="0"/>
          </a:p>
          <a:p>
            <a:pPr marL="0" indent="0">
              <a:buNone/>
            </a:pPr>
            <a:r>
              <a:rPr lang="en-US" sz="1700" dirty="0"/>
              <a:t>The </a:t>
            </a:r>
            <a:r>
              <a:rPr lang="en-US" sz="1700" dirty="0">
                <a:cs typeface="Calibri" panose="020F0502020204030204" pitchFamily="34" charset="0"/>
              </a:rPr>
              <a:t>31 Best Value Proposition Examples You Wish You Had: </a:t>
            </a:r>
            <a:r>
              <a:rPr lang="en-US" sz="1300" dirty="0">
                <a:hlinkClick r:id="rId2"/>
              </a:rPr>
              <a:t>https://www.impactbnd.com/blog/value-proposition-examples</a:t>
            </a:r>
            <a:endParaRPr lang="en-US" sz="17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362" y="2114208"/>
            <a:ext cx="4835270" cy="3315563"/>
          </a:xfrm>
          <a:prstGeom prst="rect">
            <a:avLst/>
          </a:prstGeom>
        </p:spPr>
      </p:pic>
    </p:spTree>
    <p:extLst>
      <p:ext uri="{BB962C8B-B14F-4D97-AF65-F5344CB8AC3E}">
        <p14:creationId xmlns:p14="http://schemas.microsoft.com/office/powerpoint/2010/main" val="325747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 y="27432"/>
            <a:ext cx="9143935" cy="568268"/>
          </a:xfrm>
        </p:spPr>
        <p:txBody>
          <a:bodyPr>
            <a:normAutofit/>
          </a:bodyPr>
          <a:lstStyle/>
          <a:p>
            <a:pPr algn="ctr"/>
            <a:r>
              <a:rPr lang="en-US" sz="2800" b="1" dirty="0">
                <a:cs typeface="Times New Roman" panose="02020603050405020304" pitchFamily="18" charset="0"/>
              </a:rPr>
              <a:t>8. CUSTOMER RELATIONSHIP MANAGEMENT</a:t>
            </a:r>
          </a:p>
        </p:txBody>
      </p:sp>
      <p:sp>
        <p:nvSpPr>
          <p:cNvPr id="3" name="Content Placeholder 2"/>
          <p:cNvSpPr>
            <a:spLocks noGrp="1"/>
          </p:cNvSpPr>
          <p:nvPr>
            <p:ph idx="1"/>
          </p:nvPr>
        </p:nvSpPr>
        <p:spPr>
          <a:xfrm>
            <a:off x="280416" y="829056"/>
            <a:ext cx="8583168" cy="6028944"/>
          </a:xfrm>
        </p:spPr>
        <p:txBody>
          <a:bodyPr>
            <a:normAutofit fontScale="92500" lnSpcReduction="10000"/>
          </a:bodyPr>
          <a:lstStyle/>
          <a:p>
            <a:pPr marL="0" indent="0">
              <a:buNone/>
            </a:pPr>
            <a:r>
              <a:rPr lang="en-US" sz="1700" i="1" dirty="0"/>
              <a:t>For small businesses, customer relationship management includes:</a:t>
            </a:r>
          </a:p>
          <a:p>
            <a:r>
              <a:rPr lang="en-US" sz="1700" dirty="0"/>
              <a:t>Processes that help identify and target their best customers, generate quality sales leads and plan and implement marketing campaigns with clear goals and objectives</a:t>
            </a:r>
          </a:p>
          <a:p>
            <a:r>
              <a:rPr lang="en-US" sz="1700" dirty="0"/>
              <a:t>Processes that help form individualized relationships with customers (to improve customer satisfaction) and provide the highest level of customer service to the most profitable customers</a:t>
            </a:r>
          </a:p>
          <a:p>
            <a:r>
              <a:rPr lang="en-US" sz="1700" dirty="0"/>
              <a:t>Processes that provide employees with the information they need to know their customers' wants and needs and build relationships between the company and its customers.</a:t>
            </a:r>
          </a:p>
          <a:p>
            <a:pPr marL="0" indent="0">
              <a:buNone/>
            </a:pPr>
            <a:r>
              <a:rPr lang="en-US" sz="1700" i="1" dirty="0"/>
              <a:t>The Benefits of CRM include:</a:t>
            </a:r>
          </a:p>
          <a:p>
            <a:r>
              <a:rPr lang="en-US" sz="1700" dirty="0"/>
              <a:t>Customer relationship management gathers comprehensive data about customers, their needs and preferences, which can then be used to:</a:t>
            </a:r>
          </a:p>
          <a:p>
            <a:r>
              <a:rPr lang="en-US" sz="1700" dirty="0"/>
              <a:t>Improve customer service and the customer's buying journey</a:t>
            </a:r>
          </a:p>
          <a:p>
            <a:r>
              <a:rPr lang="en-US" sz="1700" dirty="0"/>
              <a:t>Drive product development</a:t>
            </a:r>
          </a:p>
          <a:p>
            <a:r>
              <a:rPr lang="en-US" sz="1700" dirty="0"/>
              <a:t>Personalize advertising</a:t>
            </a:r>
          </a:p>
          <a:p>
            <a:r>
              <a:rPr lang="en-US" sz="1700" dirty="0"/>
              <a:t>Find new customers</a:t>
            </a:r>
          </a:p>
          <a:p>
            <a:r>
              <a:rPr lang="en-US" sz="1700" dirty="0"/>
              <a:t>Increase sales</a:t>
            </a:r>
          </a:p>
          <a:p>
            <a:pPr marL="0" indent="0">
              <a:buNone/>
            </a:pPr>
            <a:r>
              <a:rPr lang="en-US" sz="1200" dirty="0"/>
              <a:t>From thebalancecareers.com</a:t>
            </a:r>
          </a:p>
          <a:p>
            <a:pPr marL="0" indent="0">
              <a:buNone/>
            </a:pPr>
            <a:endParaRPr lang="en-US" sz="1200" dirty="0"/>
          </a:p>
          <a:p>
            <a:pPr marL="0" indent="0">
              <a:buNone/>
            </a:pPr>
            <a:endParaRPr lang="en-US" sz="1200" dirty="0"/>
          </a:p>
          <a:p>
            <a:pPr marL="0" indent="0">
              <a:buNone/>
            </a:pPr>
            <a:endParaRPr lang="en-US" dirty="0"/>
          </a:p>
        </p:txBody>
      </p:sp>
      <p:sp>
        <p:nvSpPr>
          <p:cNvPr id="4"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0" y="3187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3187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0" y="364867"/>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222222"/>
              </a:solidFill>
              <a:effectLst/>
              <a:latin typeface="Rubik"/>
            </a:endParaRPr>
          </a:p>
        </p:txBody>
      </p:sp>
    </p:spTree>
    <p:extLst>
      <p:ext uri="{BB962C8B-B14F-4D97-AF65-F5344CB8AC3E}">
        <p14:creationId xmlns:p14="http://schemas.microsoft.com/office/powerpoint/2010/main" val="251990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 y="76200"/>
            <a:ext cx="8412480" cy="484632"/>
          </a:xfrm>
        </p:spPr>
        <p:txBody>
          <a:bodyPr>
            <a:normAutofit/>
          </a:bodyPr>
          <a:lstStyle/>
          <a:p>
            <a:pPr algn="ctr"/>
            <a:r>
              <a:rPr lang="en-US" sz="2800" b="1" dirty="0">
                <a:cs typeface="Times New Roman" panose="02020603050405020304" pitchFamily="18" charset="0"/>
              </a:rPr>
              <a:t>CUSTOMER RELATIONSHIP MANAGEMENT</a:t>
            </a:r>
          </a:p>
        </p:txBody>
      </p:sp>
      <p:sp>
        <p:nvSpPr>
          <p:cNvPr id="3" name="Content Placeholder 2"/>
          <p:cNvSpPr>
            <a:spLocks noGrp="1"/>
          </p:cNvSpPr>
          <p:nvPr>
            <p:ph idx="1"/>
          </p:nvPr>
        </p:nvSpPr>
        <p:spPr>
          <a:xfrm>
            <a:off x="292608" y="560832"/>
            <a:ext cx="8558784" cy="6297168"/>
          </a:xfrm>
        </p:spPr>
        <p:txBody>
          <a:bodyPr>
            <a:normAutofit fontScale="85000" lnSpcReduction="20000"/>
          </a:bodyPr>
          <a:lstStyle/>
          <a:p>
            <a:pPr marL="0" indent="0">
              <a:buNone/>
            </a:pPr>
            <a:r>
              <a:rPr lang="en-US" i="1" dirty="0"/>
              <a:t>What Kinds of Data Are Recorded by a CRM System?</a:t>
            </a:r>
          </a:p>
          <a:p>
            <a:r>
              <a:rPr lang="en-US" dirty="0"/>
              <a:t>Contact Details</a:t>
            </a:r>
          </a:p>
          <a:p>
            <a:r>
              <a:rPr lang="en-US" dirty="0"/>
              <a:t>Customer Personal Profile</a:t>
            </a:r>
          </a:p>
          <a:p>
            <a:r>
              <a:rPr lang="en-US" dirty="0"/>
              <a:t>Sales History</a:t>
            </a:r>
          </a:p>
          <a:p>
            <a:r>
              <a:rPr lang="en-US" dirty="0"/>
              <a:t>Customer Communication</a:t>
            </a:r>
          </a:p>
          <a:p>
            <a:r>
              <a:rPr lang="en-US" dirty="0"/>
              <a:t>Customer Feedback</a:t>
            </a:r>
          </a:p>
          <a:p>
            <a:pPr marL="0" indent="0">
              <a:buNone/>
            </a:pPr>
            <a:r>
              <a:rPr lang="en-US" i="1" dirty="0"/>
              <a:t>Free CRM Systems: </a:t>
            </a:r>
          </a:p>
          <a:p>
            <a:r>
              <a:rPr lang="en-US" dirty="0" err="1"/>
              <a:t>HubSpot</a:t>
            </a:r>
            <a:r>
              <a:rPr lang="en-US" dirty="0"/>
              <a:t> CRM</a:t>
            </a:r>
          </a:p>
          <a:p>
            <a:r>
              <a:rPr lang="en-US" dirty="0" err="1"/>
              <a:t>Freshsales</a:t>
            </a:r>
            <a:endParaRPr lang="en-US" dirty="0"/>
          </a:p>
          <a:p>
            <a:r>
              <a:rPr lang="en-US" dirty="0" err="1"/>
              <a:t>Zoho</a:t>
            </a:r>
            <a:r>
              <a:rPr lang="en-US" dirty="0"/>
              <a:t> CRM</a:t>
            </a:r>
          </a:p>
          <a:p>
            <a:r>
              <a:rPr lang="en-US" dirty="0"/>
              <a:t>Really Simple Systems</a:t>
            </a:r>
          </a:p>
          <a:p>
            <a:r>
              <a:rPr lang="en-US" dirty="0"/>
              <a:t>Workbooks.com</a:t>
            </a:r>
          </a:p>
          <a:p>
            <a:r>
              <a:rPr lang="en-US" dirty="0"/>
              <a:t>Insightly</a:t>
            </a:r>
          </a:p>
          <a:p>
            <a:r>
              <a:rPr lang="en-US" dirty="0" err="1"/>
              <a:t>Apptivo</a:t>
            </a:r>
            <a:endParaRPr lang="en-US" dirty="0"/>
          </a:p>
          <a:p>
            <a:r>
              <a:rPr lang="en-US" dirty="0"/>
              <a:t>Capsule CRM</a:t>
            </a:r>
          </a:p>
          <a:p>
            <a:r>
              <a:rPr lang="en-US" dirty="0" err="1"/>
              <a:t>Zoho</a:t>
            </a:r>
            <a:r>
              <a:rPr lang="en-US" dirty="0"/>
              <a:t> </a:t>
            </a:r>
            <a:r>
              <a:rPr lang="en-US" dirty="0" err="1"/>
              <a:t>ContactManager</a:t>
            </a:r>
            <a:endParaRPr lang="en-US" dirty="0"/>
          </a:p>
          <a:p>
            <a:r>
              <a:rPr lang="en-US" dirty="0"/>
              <a:t>RAYNET CRM</a:t>
            </a:r>
          </a:p>
          <a:p>
            <a:r>
              <a:rPr lang="en-US" dirty="0"/>
              <a:t>Agile CRM</a:t>
            </a:r>
          </a:p>
          <a:p>
            <a:pPr marL="0" indent="0">
              <a:buNone/>
            </a:pPr>
            <a:endParaRPr lang="en-US" dirty="0"/>
          </a:p>
        </p:txBody>
      </p:sp>
      <p:sp>
        <p:nvSpPr>
          <p:cNvPr id="5" name="Rectangle 2"/>
          <p:cNvSpPr>
            <a:spLocks noChangeArrowheads="1"/>
          </p:cNvSpPr>
          <p:nvPr/>
        </p:nvSpPr>
        <p:spPr bwMode="auto">
          <a:xfrm>
            <a:off x="0" y="639634"/>
            <a:ext cx="65" cy="923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15404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57035D-FD06-B24D-95E4-E85C23F1C920}"/>
              </a:ext>
            </a:extLst>
          </p:cNvPr>
          <p:cNvSpPr>
            <a:spLocks noGrp="1"/>
          </p:cNvSpPr>
          <p:nvPr>
            <p:ph type="title"/>
          </p:nvPr>
        </p:nvSpPr>
        <p:spPr>
          <a:xfrm>
            <a:off x="1" y="273327"/>
            <a:ext cx="9144000" cy="457319"/>
          </a:xfrm>
        </p:spPr>
        <p:txBody>
          <a:bodyPr>
            <a:noAutofit/>
          </a:bodyPr>
          <a:lstStyle/>
          <a:p>
            <a:pPr algn="ctr"/>
            <a:r>
              <a:rPr lang="en-US" sz="2800" b="1" dirty="0"/>
              <a:t>9. THE POWER OF BRANDS</a:t>
            </a:r>
          </a:p>
        </p:txBody>
      </p:sp>
      <p:sp>
        <p:nvSpPr>
          <p:cNvPr id="3" name="Content Placeholder 2">
            <a:extLst>
              <a:ext uri="{FF2B5EF4-FFF2-40B4-BE49-F238E27FC236}">
                <a16:creationId xmlns="" xmlns:a16="http://schemas.microsoft.com/office/drawing/2014/main" id="{55C06F01-142A-1E46-B078-D1A3D5416202}"/>
              </a:ext>
            </a:extLst>
          </p:cNvPr>
          <p:cNvSpPr>
            <a:spLocks noGrp="1"/>
          </p:cNvSpPr>
          <p:nvPr>
            <p:ph sz="half" idx="1"/>
          </p:nvPr>
        </p:nvSpPr>
        <p:spPr>
          <a:xfrm>
            <a:off x="302281" y="730646"/>
            <a:ext cx="3873794" cy="6127354"/>
          </a:xfrm>
        </p:spPr>
        <p:txBody>
          <a:bodyPr>
            <a:normAutofit fontScale="92500" lnSpcReduction="20000"/>
          </a:bodyPr>
          <a:lstStyle/>
          <a:p>
            <a:pPr marL="0" indent="0">
              <a:buNone/>
            </a:pPr>
            <a:r>
              <a:rPr lang="en-US" sz="1700" b="1" dirty="0"/>
              <a:t>ADDING VALUE:</a:t>
            </a:r>
          </a:p>
          <a:p>
            <a:r>
              <a:rPr lang="en-US" sz="1700" dirty="0"/>
              <a:t>Brands Facilitate Purchases</a:t>
            </a:r>
          </a:p>
          <a:p>
            <a:r>
              <a:rPr lang="en-US" sz="1700" dirty="0"/>
              <a:t>Brands Establish Loyalty</a:t>
            </a:r>
          </a:p>
          <a:p>
            <a:r>
              <a:rPr lang="en-US" sz="1700" dirty="0"/>
              <a:t>Brands Protect from Competition</a:t>
            </a:r>
          </a:p>
          <a:p>
            <a:r>
              <a:rPr lang="en-US" sz="1700" dirty="0"/>
              <a:t>Brands Are Assets</a:t>
            </a:r>
          </a:p>
          <a:p>
            <a:r>
              <a:rPr lang="en-US" sz="1700" dirty="0"/>
              <a:t>Brands Affect Market Value</a:t>
            </a:r>
          </a:p>
          <a:p>
            <a:pPr marL="0" indent="0">
              <a:buNone/>
            </a:pPr>
            <a:r>
              <a:rPr lang="en-US" sz="1700" b="1" dirty="0"/>
              <a:t>BRAND EQUITY:</a:t>
            </a:r>
          </a:p>
          <a:p>
            <a:r>
              <a:rPr lang="en-US" sz="1700" dirty="0"/>
              <a:t>Brand Awareness</a:t>
            </a:r>
          </a:p>
          <a:p>
            <a:r>
              <a:rPr lang="en-US" sz="1700" dirty="0"/>
              <a:t>Perceived Value</a:t>
            </a:r>
          </a:p>
          <a:p>
            <a:r>
              <a:rPr lang="en-US" sz="1700" dirty="0"/>
              <a:t>Brand Associations</a:t>
            </a:r>
          </a:p>
          <a:p>
            <a:r>
              <a:rPr lang="en-US" sz="1700" dirty="0"/>
              <a:t>Brand Loyalty</a:t>
            </a:r>
          </a:p>
          <a:p>
            <a:endParaRPr lang="en-US" sz="1700" dirty="0"/>
          </a:p>
          <a:p>
            <a:pPr marL="0" indent="0">
              <a:lnSpc>
                <a:spcPct val="110000"/>
              </a:lnSpc>
              <a:spcBef>
                <a:spcPts val="0"/>
              </a:spcBef>
              <a:buNone/>
            </a:pPr>
            <a:r>
              <a:rPr lang="en-US" sz="1700" b="1" dirty="0"/>
              <a:t>5 Inexpensive Branding Strategies</a:t>
            </a:r>
          </a:p>
          <a:p>
            <a:pPr marL="0" indent="0">
              <a:lnSpc>
                <a:spcPct val="110000"/>
              </a:lnSpc>
              <a:spcBef>
                <a:spcPts val="0"/>
              </a:spcBef>
              <a:buNone/>
            </a:pPr>
            <a:r>
              <a:rPr lang="en-US" sz="1700" b="1" dirty="0"/>
              <a:t>For Small Businesses </a:t>
            </a:r>
          </a:p>
          <a:p>
            <a:pPr marL="0" indent="0">
              <a:buNone/>
            </a:pPr>
            <a:r>
              <a:rPr lang="en-US" dirty="0">
                <a:hlinkClick r:id="rId2"/>
              </a:rPr>
              <a:t>https://99designs.com/blog/business/cheap-branding-strategies-small-business/</a:t>
            </a:r>
            <a:r>
              <a:rPr lang="en-US" dirty="0"/>
              <a:t> </a:t>
            </a:r>
          </a:p>
          <a:p>
            <a:pPr marL="0" indent="0">
              <a:buNone/>
            </a:pPr>
            <a:r>
              <a:rPr lang="en-US" sz="1300" dirty="0"/>
              <a:t>From 99designs</a:t>
            </a:r>
          </a:p>
        </p:txBody>
      </p:sp>
      <p:pic>
        <p:nvPicPr>
          <p:cNvPr id="7" name="Picture 6"/>
          <p:cNvPicPr>
            <a:picLocks noChangeAspect="1"/>
          </p:cNvPicPr>
          <p:nvPr/>
        </p:nvPicPr>
        <p:blipFill>
          <a:blip r:embed="rId3"/>
          <a:stretch>
            <a:fillRect/>
          </a:stretch>
        </p:blipFill>
        <p:spPr>
          <a:xfrm>
            <a:off x="4285397" y="873457"/>
            <a:ext cx="4749420" cy="5404513"/>
          </a:xfrm>
          <a:prstGeom prst="rect">
            <a:avLst/>
          </a:prstGeom>
          <a:ln w="889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22170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2A97DA-5136-6C40-AA80-275CF0EC19D6}"/>
              </a:ext>
            </a:extLst>
          </p:cNvPr>
          <p:cNvSpPr>
            <a:spLocks noGrp="1"/>
          </p:cNvSpPr>
          <p:nvPr>
            <p:ph type="title"/>
          </p:nvPr>
        </p:nvSpPr>
        <p:spPr>
          <a:xfrm>
            <a:off x="2" y="216766"/>
            <a:ext cx="9143999" cy="514484"/>
          </a:xfrm>
        </p:spPr>
        <p:txBody>
          <a:bodyPr>
            <a:noAutofit/>
          </a:bodyPr>
          <a:lstStyle/>
          <a:p>
            <a:pPr algn="ctr"/>
            <a:r>
              <a:rPr lang="en-US" sz="2800" b="1" dirty="0"/>
              <a:t>NEW PRODUCT DEVELOPMENT</a:t>
            </a:r>
          </a:p>
        </p:txBody>
      </p:sp>
      <p:sp>
        <p:nvSpPr>
          <p:cNvPr id="3" name="Content Placeholder 2">
            <a:extLst>
              <a:ext uri="{FF2B5EF4-FFF2-40B4-BE49-F238E27FC236}">
                <a16:creationId xmlns="" xmlns:a16="http://schemas.microsoft.com/office/drawing/2014/main" id="{4F7B6CE7-F973-C348-AE31-3DE674BCAA43}"/>
              </a:ext>
            </a:extLst>
          </p:cNvPr>
          <p:cNvSpPr>
            <a:spLocks noGrp="1"/>
          </p:cNvSpPr>
          <p:nvPr>
            <p:ph idx="1"/>
          </p:nvPr>
        </p:nvSpPr>
        <p:spPr>
          <a:xfrm>
            <a:off x="284634" y="999744"/>
            <a:ext cx="8859367" cy="5401831"/>
          </a:xfrm>
        </p:spPr>
        <p:txBody>
          <a:bodyPr>
            <a:normAutofit/>
          </a:bodyPr>
          <a:lstStyle/>
          <a:p>
            <a:pPr>
              <a:spcBef>
                <a:spcPts val="450"/>
              </a:spcBef>
            </a:pPr>
            <a:r>
              <a:rPr lang="en-US" sz="2400" dirty="0">
                <a:cs typeface="Calibri" panose="020F0502020204030204" pitchFamily="34" charset="0"/>
              </a:rPr>
              <a:t>Idea Generation (R &amp; D, Licensing, Brainstorming, Outsourcing, Rival Products, Customer Input)</a:t>
            </a:r>
          </a:p>
          <a:p>
            <a:pPr>
              <a:spcBef>
                <a:spcPts val="450"/>
              </a:spcBef>
            </a:pPr>
            <a:r>
              <a:rPr lang="en-US" sz="2400" dirty="0">
                <a:cs typeface="Calibri" panose="020F0502020204030204" pitchFamily="34" charset="0"/>
              </a:rPr>
              <a:t>Concept Testing (Concept Statement)</a:t>
            </a:r>
          </a:p>
          <a:p>
            <a:pPr>
              <a:spcBef>
                <a:spcPts val="450"/>
              </a:spcBef>
            </a:pPr>
            <a:r>
              <a:rPr lang="en-US" sz="2400" dirty="0">
                <a:cs typeface="Calibri" panose="020F0502020204030204" pitchFamily="34" charset="0"/>
              </a:rPr>
              <a:t>Product Development (Prototypes)</a:t>
            </a:r>
          </a:p>
          <a:p>
            <a:pPr>
              <a:spcBef>
                <a:spcPts val="450"/>
              </a:spcBef>
            </a:pPr>
            <a:r>
              <a:rPr lang="en-US" sz="2400" dirty="0">
                <a:cs typeface="Calibri" panose="020F0502020204030204" pitchFamily="34" charset="0"/>
              </a:rPr>
              <a:t>Market Testing </a:t>
            </a:r>
          </a:p>
          <a:p>
            <a:pPr>
              <a:spcBef>
                <a:spcPts val="450"/>
              </a:spcBef>
            </a:pPr>
            <a:r>
              <a:rPr lang="en-US" sz="2400" dirty="0">
                <a:cs typeface="Calibri" panose="020F0502020204030204" pitchFamily="34" charset="0"/>
              </a:rPr>
              <a:t>Product Launch</a:t>
            </a:r>
          </a:p>
          <a:p>
            <a:pPr>
              <a:spcBef>
                <a:spcPts val="450"/>
              </a:spcBef>
            </a:pPr>
            <a:r>
              <a:rPr lang="en-US" sz="2400" dirty="0">
                <a:cs typeface="Calibri" panose="020F0502020204030204" pitchFamily="34" charset="0"/>
              </a:rPr>
              <a:t>Evaluation of Product</a:t>
            </a:r>
          </a:p>
          <a:p>
            <a:pPr marL="0" indent="0">
              <a:spcBef>
                <a:spcPts val="450"/>
              </a:spcBef>
              <a:buNone/>
            </a:pPr>
            <a:endParaRPr lang="en-US" sz="2400" dirty="0">
              <a:cs typeface="Calibri" panose="020F0502020204030204" pitchFamily="34" charset="0"/>
            </a:endParaRPr>
          </a:p>
          <a:p>
            <a:pPr>
              <a:spcBef>
                <a:spcPts val="450"/>
              </a:spcBef>
            </a:pPr>
            <a:endParaRPr lang="en-US" sz="2400" dirty="0">
              <a:cs typeface="Calibri" panose="020F0502020204030204" pitchFamily="34" charset="0"/>
            </a:endParaRPr>
          </a:p>
          <a:p>
            <a:pPr marL="0" indent="0">
              <a:spcBef>
                <a:spcPts val="450"/>
              </a:spcBef>
              <a:buNone/>
            </a:pPr>
            <a:r>
              <a:rPr lang="en-US" sz="1600" b="1" dirty="0">
                <a:cs typeface="Calibri" panose="020F0502020204030204" pitchFamily="34" charset="0"/>
              </a:rPr>
              <a:t>VIDEO: Shark Tank Products:</a:t>
            </a:r>
          </a:p>
          <a:p>
            <a:pPr marL="0" indent="0">
              <a:spcBef>
                <a:spcPts val="450"/>
              </a:spcBef>
              <a:buNone/>
            </a:pPr>
            <a:r>
              <a:rPr lang="en-US" sz="1600" b="1" dirty="0">
                <a:hlinkClick r:id="rId2"/>
              </a:rPr>
              <a:t>https://www.youtube.com/watch?v=vi6tbfp14-A</a:t>
            </a:r>
            <a:r>
              <a:rPr lang="en-US" sz="1600" b="1" dirty="0"/>
              <a:t> (1:06)</a:t>
            </a:r>
          </a:p>
          <a:p>
            <a:pPr marL="0" indent="0">
              <a:spcBef>
                <a:spcPts val="450"/>
              </a:spcBef>
              <a:buNone/>
            </a:pPr>
            <a:endParaRPr lang="en-US" dirty="0">
              <a:latin typeface="Calibri" panose="020F0502020204030204" pitchFamily="34" charset="0"/>
              <a:cs typeface="Calibri" panose="020F0502020204030204" pitchFamily="34" charset="0"/>
            </a:endParaRPr>
          </a:p>
          <a:p>
            <a:pPr marL="0" indent="0">
              <a:spcBef>
                <a:spcPts val="450"/>
              </a:spcBef>
              <a:buNone/>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070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9DE1EC-0AE0-3442-A1A4-C075C9B2B064}"/>
              </a:ext>
            </a:extLst>
          </p:cNvPr>
          <p:cNvSpPr>
            <a:spLocks noGrp="1"/>
          </p:cNvSpPr>
          <p:nvPr>
            <p:ph type="title"/>
          </p:nvPr>
        </p:nvSpPr>
        <p:spPr>
          <a:xfrm>
            <a:off x="838200" y="76200"/>
            <a:ext cx="7620000" cy="676835"/>
          </a:xfrm>
        </p:spPr>
        <p:txBody>
          <a:bodyPr>
            <a:normAutofit/>
          </a:bodyPr>
          <a:lstStyle/>
          <a:p>
            <a:pPr algn="ctr"/>
            <a:r>
              <a:rPr lang="en-US" sz="2800" b="1" dirty="0"/>
              <a:t>SMALL BUSINESS MARKETING 101 </a:t>
            </a:r>
          </a:p>
        </p:txBody>
      </p:sp>
      <p:sp>
        <p:nvSpPr>
          <p:cNvPr id="3" name="Content Placeholder 2">
            <a:extLst>
              <a:ext uri="{FF2B5EF4-FFF2-40B4-BE49-F238E27FC236}">
                <a16:creationId xmlns="" xmlns:a16="http://schemas.microsoft.com/office/drawing/2014/main" id="{4A1D30E0-4062-A348-80E3-3120443A36B3}"/>
              </a:ext>
            </a:extLst>
          </p:cNvPr>
          <p:cNvSpPr>
            <a:spLocks noGrp="1"/>
          </p:cNvSpPr>
          <p:nvPr>
            <p:ph idx="1"/>
          </p:nvPr>
        </p:nvSpPr>
        <p:spPr>
          <a:xfrm>
            <a:off x="389965" y="753035"/>
            <a:ext cx="8431306" cy="6028765"/>
          </a:xfrm>
        </p:spPr>
        <p:txBody>
          <a:bodyPr>
            <a:normAutofit fontScale="25000" lnSpcReduction="20000"/>
          </a:bodyPr>
          <a:lstStyle/>
          <a:p>
            <a:r>
              <a:rPr lang="en-US" sz="6400" dirty="0"/>
              <a:t>Get started: Brainstorm, create themes, develop an elevator pitch, plan a soft opening or invitation-only event</a:t>
            </a:r>
          </a:p>
          <a:p>
            <a:r>
              <a:rPr lang="en-US" sz="6400" dirty="0"/>
              <a:t>Get a Website: Mobile-friendly, search-engine optimization, Google analytics</a:t>
            </a:r>
          </a:p>
          <a:p>
            <a:r>
              <a:rPr lang="en-US" sz="6400" dirty="0"/>
              <a:t>Leverage social media: Create a Facebook page</a:t>
            </a:r>
          </a:p>
          <a:p>
            <a:r>
              <a:rPr lang="en-US" sz="6400" dirty="0"/>
              <a:t>Target the type of products or services you offer; Use Google AdWords</a:t>
            </a:r>
          </a:p>
          <a:p>
            <a:r>
              <a:rPr lang="en-US" sz="6400" dirty="0"/>
              <a:t>Create local awareness and establish a network: Join chambers, business associations, community groups; sponsor events; give away swag</a:t>
            </a:r>
          </a:p>
          <a:p>
            <a:r>
              <a:rPr lang="en-US" sz="6400" dirty="0"/>
              <a:t>Offer free products/services, customer discounts, and promotions; track customer response</a:t>
            </a:r>
          </a:p>
          <a:p>
            <a:r>
              <a:rPr lang="en-US" sz="6400" dirty="0"/>
              <a:t>Advertise </a:t>
            </a:r>
          </a:p>
          <a:p>
            <a:r>
              <a:rPr lang="en-US" sz="6400" dirty="0"/>
              <a:t>Aggressively solicit referrals: offer incentives, use email</a:t>
            </a:r>
          </a:p>
          <a:p>
            <a:r>
              <a:rPr lang="en-US" sz="6400" dirty="0"/>
              <a:t>Recontact old customers</a:t>
            </a:r>
          </a:p>
          <a:p>
            <a:r>
              <a:rPr lang="en-US" sz="6400" dirty="0"/>
              <a:t>Partner with complimentary businesses</a:t>
            </a:r>
          </a:p>
          <a:p>
            <a:r>
              <a:rPr lang="en-US" sz="6400" dirty="0"/>
              <a:t>Promote your expertise</a:t>
            </a:r>
          </a:p>
          <a:p>
            <a:r>
              <a:rPr lang="en-US" sz="6400" dirty="0"/>
              <a:t>Manage online ratings and review sites</a:t>
            </a:r>
          </a:p>
          <a:p>
            <a:endParaRPr lang="en-US" sz="6400" dirty="0"/>
          </a:p>
          <a:p>
            <a:pPr marL="0" indent="0">
              <a:buNone/>
            </a:pPr>
            <a:r>
              <a:rPr lang="en-US" sz="4800" dirty="0"/>
              <a:t>From Forbes Magazine</a:t>
            </a:r>
          </a:p>
        </p:txBody>
      </p:sp>
    </p:spTree>
    <p:extLst>
      <p:ext uri="{BB962C8B-B14F-4D97-AF65-F5344CB8AC3E}">
        <p14:creationId xmlns:p14="http://schemas.microsoft.com/office/powerpoint/2010/main" val="56042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BC43AA-58E7-2F4A-A0D8-D778C0FF1072}"/>
              </a:ext>
            </a:extLst>
          </p:cNvPr>
          <p:cNvSpPr>
            <a:spLocks noGrp="1"/>
          </p:cNvSpPr>
          <p:nvPr>
            <p:ph type="title"/>
          </p:nvPr>
        </p:nvSpPr>
        <p:spPr>
          <a:xfrm>
            <a:off x="118704" y="255682"/>
            <a:ext cx="9135250" cy="489630"/>
          </a:xfrm>
        </p:spPr>
        <p:txBody>
          <a:bodyPr>
            <a:noAutofit/>
          </a:bodyPr>
          <a:lstStyle/>
          <a:p>
            <a:pPr algn="ctr"/>
            <a:r>
              <a:rPr lang="en-US" sz="2800" b="1" dirty="0"/>
              <a:t>TECHNOLOGY ADOPTION CYCLE</a:t>
            </a:r>
          </a:p>
        </p:txBody>
      </p:sp>
      <p:sp>
        <p:nvSpPr>
          <p:cNvPr id="3" name="Content Placeholder 2">
            <a:extLst>
              <a:ext uri="{FF2B5EF4-FFF2-40B4-BE49-F238E27FC236}">
                <a16:creationId xmlns="" xmlns:a16="http://schemas.microsoft.com/office/drawing/2014/main" id="{FBC1D707-B8D0-E34B-AA86-FA062537FB27}"/>
              </a:ext>
            </a:extLst>
          </p:cNvPr>
          <p:cNvSpPr>
            <a:spLocks noGrp="1"/>
          </p:cNvSpPr>
          <p:nvPr>
            <p:ph idx="1"/>
          </p:nvPr>
        </p:nvSpPr>
        <p:spPr>
          <a:xfrm>
            <a:off x="622170" y="1470581"/>
            <a:ext cx="8222939" cy="4187248"/>
          </a:xfrm>
        </p:spPr>
        <p:txBody>
          <a:bodyPr numCol="2" spcCol="457200">
            <a:normAutofit/>
          </a:bodyPr>
          <a:lstStyle/>
          <a:p>
            <a:pPr marL="0" indent="0">
              <a:buNone/>
            </a:pPr>
            <a:r>
              <a:rPr lang="en-US" sz="2400" b="1" dirty="0"/>
              <a:t>DIFFUSION OF INNOVATION:</a:t>
            </a:r>
          </a:p>
          <a:p>
            <a:r>
              <a:rPr lang="en-US" dirty="0">
                <a:cs typeface="Calibri" panose="020F0502020204030204" pitchFamily="34" charset="0"/>
              </a:rPr>
              <a:t>Innovators – 2.5%</a:t>
            </a:r>
          </a:p>
          <a:p>
            <a:r>
              <a:rPr lang="en-US" dirty="0">
                <a:cs typeface="Calibri" panose="020F0502020204030204" pitchFamily="34" charset="0"/>
              </a:rPr>
              <a:t>Early Adopters – 13.5%</a:t>
            </a:r>
          </a:p>
          <a:p>
            <a:r>
              <a:rPr lang="en-US" dirty="0">
                <a:cs typeface="Calibri" panose="020F0502020204030204" pitchFamily="34" charset="0"/>
              </a:rPr>
              <a:t>Early Majority – 34%</a:t>
            </a:r>
          </a:p>
          <a:p>
            <a:r>
              <a:rPr lang="en-US" dirty="0">
                <a:cs typeface="Calibri" panose="020F0502020204030204" pitchFamily="34" charset="0"/>
              </a:rPr>
              <a:t>Late Majority – 34%</a:t>
            </a:r>
          </a:p>
          <a:p>
            <a:r>
              <a:rPr lang="en-US" dirty="0">
                <a:cs typeface="Calibri" panose="020F0502020204030204" pitchFamily="34" charset="0"/>
              </a:rPr>
              <a:t>Laggards – 16%</a:t>
            </a:r>
          </a:p>
          <a:p>
            <a:endParaRPr lang="en-US" dirty="0">
              <a:cs typeface="Calibri" panose="020F0502020204030204" pitchFamily="34" charset="0"/>
            </a:endParaRPr>
          </a:p>
          <a:p>
            <a:endParaRPr lang="en-US" dirty="0">
              <a:cs typeface="Calibri" panose="020F0502020204030204" pitchFamily="34" charset="0"/>
            </a:endParaRPr>
          </a:p>
          <a:p>
            <a:pPr marL="0" indent="0">
              <a:buNone/>
            </a:pPr>
            <a:r>
              <a:rPr lang="en-US" sz="2400" b="1" dirty="0"/>
              <a:t>PACE OF INNOVATION:</a:t>
            </a:r>
          </a:p>
          <a:p>
            <a:r>
              <a:rPr lang="en-US" dirty="0"/>
              <a:t>Relative Advantage</a:t>
            </a:r>
          </a:p>
          <a:p>
            <a:r>
              <a:rPr lang="en-US" dirty="0"/>
              <a:t>Compatibility</a:t>
            </a:r>
          </a:p>
          <a:p>
            <a:r>
              <a:rPr lang="en-US" dirty="0"/>
              <a:t>Observability</a:t>
            </a:r>
          </a:p>
          <a:p>
            <a:r>
              <a:rPr lang="en-US" dirty="0"/>
              <a:t>Complexity and Trialability</a:t>
            </a:r>
          </a:p>
          <a:p>
            <a:endParaRPr lang="en-US" dirty="0"/>
          </a:p>
          <a:p>
            <a:endParaRPr lang="en-US" dirty="0"/>
          </a:p>
        </p:txBody>
      </p:sp>
      <p:cxnSp>
        <p:nvCxnSpPr>
          <p:cNvPr id="4" name="Straight Connector 3"/>
          <p:cNvCxnSpPr/>
          <p:nvPr/>
        </p:nvCxnSpPr>
        <p:spPr>
          <a:xfrm>
            <a:off x="4570792" y="2245875"/>
            <a:ext cx="0" cy="257242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65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100B5C-CA88-F24D-B45C-5EFE24789EDB}"/>
              </a:ext>
            </a:extLst>
          </p:cNvPr>
          <p:cNvSpPr>
            <a:spLocks noGrp="1"/>
          </p:cNvSpPr>
          <p:nvPr>
            <p:ph type="title"/>
          </p:nvPr>
        </p:nvSpPr>
        <p:spPr>
          <a:xfrm>
            <a:off x="1" y="248930"/>
            <a:ext cx="9144000" cy="628814"/>
          </a:xfrm>
        </p:spPr>
        <p:txBody>
          <a:bodyPr>
            <a:normAutofit/>
          </a:bodyPr>
          <a:lstStyle/>
          <a:p>
            <a:pPr algn="ctr"/>
            <a:r>
              <a:rPr lang="en-US" sz="2800" b="1" dirty="0">
                <a:cs typeface="Calibri" panose="020F0502020204030204" pitchFamily="34" charset="0"/>
              </a:rPr>
              <a:t>PRODUCT LIFE CYCLE</a:t>
            </a:r>
          </a:p>
        </p:txBody>
      </p:sp>
      <p:sp>
        <p:nvSpPr>
          <p:cNvPr id="3" name="Content Placeholder 2">
            <a:extLst>
              <a:ext uri="{FF2B5EF4-FFF2-40B4-BE49-F238E27FC236}">
                <a16:creationId xmlns="" xmlns:a16="http://schemas.microsoft.com/office/drawing/2014/main" id="{6FF37E9E-9C19-A940-982F-A35A9E5AD6F6}"/>
              </a:ext>
            </a:extLst>
          </p:cNvPr>
          <p:cNvSpPr>
            <a:spLocks noGrp="1"/>
          </p:cNvSpPr>
          <p:nvPr>
            <p:ph idx="1"/>
          </p:nvPr>
        </p:nvSpPr>
        <p:spPr>
          <a:xfrm>
            <a:off x="428611" y="2142790"/>
            <a:ext cx="2517889" cy="3372728"/>
          </a:xfrm>
        </p:spPr>
        <p:txBody>
          <a:bodyPr/>
          <a:lstStyle/>
          <a:p>
            <a:r>
              <a:rPr lang="en-US" sz="2000" dirty="0"/>
              <a:t>Introduction Stage</a:t>
            </a:r>
          </a:p>
          <a:p>
            <a:r>
              <a:rPr lang="en-US" sz="2000" dirty="0"/>
              <a:t>Growth Stage</a:t>
            </a:r>
          </a:p>
          <a:p>
            <a:r>
              <a:rPr lang="en-US" sz="2000" dirty="0"/>
              <a:t>Maturity Stage</a:t>
            </a:r>
          </a:p>
          <a:p>
            <a:r>
              <a:rPr lang="en-US" sz="2000" dirty="0"/>
              <a:t>Decline Stage</a:t>
            </a:r>
          </a:p>
          <a:p>
            <a:pPr marL="0" indent="0">
              <a:buNone/>
            </a:pPr>
            <a:endParaRPr lang="en-US" dirty="0"/>
          </a:p>
          <a:p>
            <a:pPr marL="0" indent="0">
              <a:buNone/>
            </a:pPr>
            <a:endParaRPr lang="en-US" dirty="0"/>
          </a:p>
          <a:p>
            <a:endParaRPr lang="en-US" dirty="0"/>
          </a:p>
        </p:txBody>
      </p:sp>
      <p:pic>
        <p:nvPicPr>
          <p:cNvPr id="5" name="Picture 4">
            <a:extLst>
              <a:ext uri="{FF2B5EF4-FFF2-40B4-BE49-F238E27FC236}">
                <a16:creationId xmlns="" xmlns:a16="http://schemas.microsoft.com/office/drawing/2014/main" id="{4042102F-3F65-C940-BE71-74262542B748}"/>
              </a:ext>
            </a:extLst>
          </p:cNvPr>
          <p:cNvPicPr>
            <a:picLocks noChangeAspect="1"/>
          </p:cNvPicPr>
          <p:nvPr/>
        </p:nvPicPr>
        <p:blipFill rotWithShape="1">
          <a:blip r:embed="rId2">
            <a:extLst>
              <a:ext uri="{28A0092B-C50C-407E-A947-70E740481C1C}">
                <a14:useLocalDpi xmlns:a14="http://schemas.microsoft.com/office/drawing/2010/main" val="0"/>
              </a:ext>
            </a:extLst>
          </a:blip>
          <a:srcRect l="1020" t="4109" r="2042" b="2740"/>
          <a:stretch/>
        </p:blipFill>
        <p:spPr>
          <a:xfrm>
            <a:off x="2946500" y="1280160"/>
            <a:ext cx="5855701" cy="4492600"/>
          </a:xfrm>
          <a:prstGeom prst="rect">
            <a:avLst/>
          </a:prstGeom>
        </p:spPr>
      </p:pic>
      <p:sp>
        <p:nvSpPr>
          <p:cNvPr id="6" name="Rectangle 5"/>
          <p:cNvSpPr/>
          <p:nvPr/>
        </p:nvSpPr>
        <p:spPr>
          <a:xfrm>
            <a:off x="3428703" y="1999878"/>
            <a:ext cx="1772111" cy="4573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Product Life Cycle</a:t>
            </a:r>
          </a:p>
        </p:txBody>
      </p:sp>
      <p:sp>
        <p:nvSpPr>
          <p:cNvPr id="7" name="Rectangle 6"/>
          <p:cNvSpPr/>
          <p:nvPr/>
        </p:nvSpPr>
        <p:spPr>
          <a:xfrm>
            <a:off x="3933785" y="4960862"/>
            <a:ext cx="967039" cy="1654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tx1"/>
                </a:solidFill>
              </a:rPr>
              <a:t>Introduction</a:t>
            </a:r>
            <a:endParaRPr lang="en-US" sz="1350" b="1" dirty="0">
              <a:solidFill>
                <a:schemeClr val="tx1"/>
              </a:solidFill>
            </a:endParaRPr>
          </a:p>
        </p:txBody>
      </p:sp>
      <p:sp>
        <p:nvSpPr>
          <p:cNvPr id="8" name="Rectangle 7"/>
          <p:cNvSpPr/>
          <p:nvPr/>
        </p:nvSpPr>
        <p:spPr>
          <a:xfrm>
            <a:off x="5123466" y="4872960"/>
            <a:ext cx="800308" cy="2286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Growth</a:t>
            </a:r>
          </a:p>
        </p:txBody>
      </p:sp>
      <p:sp>
        <p:nvSpPr>
          <p:cNvPr id="9" name="Rectangle 8"/>
          <p:cNvSpPr/>
          <p:nvPr/>
        </p:nvSpPr>
        <p:spPr>
          <a:xfrm>
            <a:off x="6146416" y="4872960"/>
            <a:ext cx="914638" cy="2286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Maturity</a:t>
            </a:r>
            <a:endParaRPr lang="en-US" sz="1350" b="1" dirty="0">
              <a:solidFill>
                <a:schemeClr val="tx1"/>
              </a:solidFill>
            </a:endParaRPr>
          </a:p>
        </p:txBody>
      </p:sp>
      <p:sp>
        <p:nvSpPr>
          <p:cNvPr id="10" name="Rectangle 9"/>
          <p:cNvSpPr/>
          <p:nvPr/>
        </p:nvSpPr>
        <p:spPr>
          <a:xfrm>
            <a:off x="7393514" y="4911424"/>
            <a:ext cx="685979" cy="2209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Decline</a:t>
            </a:r>
          </a:p>
        </p:txBody>
      </p:sp>
    </p:spTree>
    <p:extLst>
      <p:ext uri="{BB962C8B-B14F-4D97-AF65-F5344CB8AC3E}">
        <p14:creationId xmlns:p14="http://schemas.microsoft.com/office/powerpoint/2010/main" val="106315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F79576-6A45-D344-9259-C1E0FF25884F}"/>
              </a:ext>
            </a:extLst>
          </p:cNvPr>
          <p:cNvSpPr>
            <a:spLocks noGrp="1"/>
          </p:cNvSpPr>
          <p:nvPr>
            <p:ph type="title"/>
          </p:nvPr>
        </p:nvSpPr>
        <p:spPr>
          <a:xfrm>
            <a:off x="180336" y="47134"/>
            <a:ext cx="9143999" cy="647810"/>
          </a:xfrm>
        </p:spPr>
        <p:txBody>
          <a:bodyPr>
            <a:noAutofit/>
          </a:bodyPr>
          <a:lstStyle/>
          <a:p>
            <a:pPr algn="ctr"/>
            <a:r>
              <a:rPr lang="en-US" sz="2800" b="1" dirty="0"/>
              <a:t>10. SOCIAL MEDIA MARKETING</a:t>
            </a:r>
          </a:p>
        </p:txBody>
      </p:sp>
      <p:sp>
        <p:nvSpPr>
          <p:cNvPr id="3" name="Content Placeholder 2">
            <a:extLst>
              <a:ext uri="{FF2B5EF4-FFF2-40B4-BE49-F238E27FC236}">
                <a16:creationId xmlns="" xmlns:a16="http://schemas.microsoft.com/office/drawing/2014/main" id="{DEE4DB6C-3A86-EE4A-A1C6-5FE2FF6955BE}"/>
              </a:ext>
            </a:extLst>
          </p:cNvPr>
          <p:cNvSpPr>
            <a:spLocks noGrp="1"/>
          </p:cNvSpPr>
          <p:nvPr>
            <p:ph idx="1"/>
          </p:nvPr>
        </p:nvSpPr>
        <p:spPr>
          <a:xfrm>
            <a:off x="227469" y="1036321"/>
            <a:ext cx="8671434" cy="5821680"/>
          </a:xfrm>
        </p:spPr>
        <p:txBody>
          <a:bodyPr>
            <a:normAutofit/>
          </a:bodyPr>
          <a:lstStyle/>
          <a:p>
            <a:pPr marL="0" indent="0">
              <a:lnSpc>
                <a:spcPct val="160000"/>
              </a:lnSpc>
              <a:spcBef>
                <a:spcPts val="450"/>
              </a:spcBef>
              <a:buNone/>
            </a:pPr>
            <a:r>
              <a:rPr lang="en-US" sz="2000" i="1" dirty="0">
                <a:cs typeface="Calibri" panose="020F0502020204030204" pitchFamily="34" charset="0"/>
              </a:rPr>
              <a:t>Why Small Businesses Need Social Media:</a:t>
            </a:r>
          </a:p>
          <a:p>
            <a:pPr>
              <a:lnSpc>
                <a:spcPct val="160000"/>
              </a:lnSpc>
              <a:spcBef>
                <a:spcPts val="450"/>
              </a:spcBef>
            </a:pPr>
            <a:r>
              <a:rPr lang="en-US" sz="1600" dirty="0">
                <a:cs typeface="Calibri" panose="020F0502020204030204" pitchFamily="34" charset="0"/>
              </a:rPr>
              <a:t>Your customers are on social media (60% of people access social media every day)</a:t>
            </a:r>
          </a:p>
          <a:p>
            <a:pPr>
              <a:lnSpc>
                <a:spcPct val="160000"/>
              </a:lnSpc>
              <a:spcBef>
                <a:spcPts val="450"/>
              </a:spcBef>
            </a:pPr>
            <a:r>
              <a:rPr lang="en-US" sz="1600" dirty="0">
                <a:cs typeface="Calibri" panose="020F0502020204030204" pitchFamily="34" charset="0"/>
              </a:rPr>
              <a:t>Consumers will be more receptive to brand messages on social media (95% of adults age 18-34 follow a brand on social network)</a:t>
            </a:r>
          </a:p>
          <a:p>
            <a:pPr>
              <a:lnSpc>
                <a:spcPct val="160000"/>
              </a:lnSpc>
              <a:spcBef>
                <a:spcPts val="450"/>
              </a:spcBef>
            </a:pPr>
            <a:r>
              <a:rPr lang="en-US" sz="1600" dirty="0">
                <a:cs typeface="Calibri" panose="020F0502020204030204" pitchFamily="34" charset="0"/>
              </a:rPr>
              <a:t>Marketing on social media increases brand recognition and  your inbound traffic.</a:t>
            </a:r>
          </a:p>
          <a:p>
            <a:pPr>
              <a:lnSpc>
                <a:spcPct val="160000"/>
              </a:lnSpc>
              <a:spcBef>
                <a:spcPts val="450"/>
              </a:spcBef>
            </a:pPr>
            <a:r>
              <a:rPr lang="en-US" sz="1600" dirty="0">
                <a:cs typeface="Calibri" panose="020F0502020204030204" pitchFamily="34" charset="0"/>
              </a:rPr>
              <a:t>Different social media channels help you reach specific audiences.</a:t>
            </a:r>
          </a:p>
          <a:p>
            <a:pPr>
              <a:lnSpc>
                <a:spcPct val="160000"/>
              </a:lnSpc>
              <a:spcBef>
                <a:spcPts val="450"/>
              </a:spcBef>
            </a:pPr>
            <a:r>
              <a:rPr lang="en-US" sz="1600" dirty="0">
                <a:cs typeface="Calibri" panose="020F0502020204030204" pitchFamily="34" charset="0"/>
              </a:rPr>
              <a:t>Social media advertising allows you to target and retarget ideal customers.</a:t>
            </a:r>
          </a:p>
          <a:p>
            <a:pPr>
              <a:lnSpc>
                <a:spcPct val="160000"/>
              </a:lnSpc>
              <a:spcBef>
                <a:spcPts val="450"/>
              </a:spcBef>
            </a:pPr>
            <a:r>
              <a:rPr lang="en-US" sz="1600" dirty="0">
                <a:cs typeface="Calibri" panose="020F0502020204030204" pitchFamily="34" charset="0"/>
              </a:rPr>
              <a:t>Marketing through social media is cost effective. (Cost per thousand impressions can be as low as $2.50</a:t>
            </a:r>
          </a:p>
          <a:p>
            <a:pPr>
              <a:lnSpc>
                <a:spcPct val="160000"/>
              </a:lnSpc>
              <a:spcBef>
                <a:spcPts val="450"/>
              </a:spcBef>
            </a:pPr>
            <a:endParaRPr lang="en-US" sz="1600" dirty="0">
              <a:cs typeface="Calibri" panose="020F0502020204030204" pitchFamily="34" charset="0"/>
            </a:endParaRPr>
          </a:p>
          <a:p>
            <a:pPr>
              <a:lnSpc>
                <a:spcPct val="160000"/>
              </a:lnSpc>
              <a:spcBef>
                <a:spcPts val="450"/>
              </a:spcBef>
            </a:pPr>
            <a:r>
              <a:rPr lang="en-US" sz="1100" dirty="0">
                <a:cs typeface="Calibri" panose="020F0502020204030204" pitchFamily="34" charset="0"/>
              </a:rPr>
              <a:t>From </a:t>
            </a:r>
            <a:r>
              <a:rPr lang="en-US" sz="1100" dirty="0" err="1">
                <a:cs typeface="Calibri" panose="020F0502020204030204" pitchFamily="34" charset="0"/>
              </a:rPr>
              <a:t>Lyfe</a:t>
            </a:r>
            <a:r>
              <a:rPr lang="en-US" sz="1100" dirty="0">
                <a:cs typeface="Calibri" panose="020F0502020204030204" pitchFamily="34" charset="0"/>
              </a:rPr>
              <a:t> Marketing</a:t>
            </a: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823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63900"/>
            <a:ext cx="9144000" cy="514484"/>
          </a:xfrm>
        </p:spPr>
        <p:txBody>
          <a:bodyPr>
            <a:noAutofit/>
          </a:bodyPr>
          <a:lstStyle/>
          <a:p>
            <a:pPr algn="ctr"/>
            <a:r>
              <a:rPr lang="en-US" sz="2800" b="1" dirty="0"/>
              <a:t>SOCIAL MEDIA MARKETING</a:t>
            </a:r>
          </a:p>
        </p:txBody>
      </p:sp>
      <p:sp>
        <p:nvSpPr>
          <p:cNvPr id="3" name="Content Placeholder 2"/>
          <p:cNvSpPr>
            <a:spLocks noGrp="1"/>
          </p:cNvSpPr>
          <p:nvPr>
            <p:ph idx="1"/>
          </p:nvPr>
        </p:nvSpPr>
        <p:spPr>
          <a:xfrm>
            <a:off x="284634" y="1216058"/>
            <a:ext cx="8585989" cy="5014021"/>
          </a:xfrm>
        </p:spPr>
        <p:txBody>
          <a:bodyPr>
            <a:normAutofit/>
          </a:bodyPr>
          <a:lstStyle/>
          <a:p>
            <a:pPr marL="0" indent="0">
              <a:lnSpc>
                <a:spcPct val="160000"/>
              </a:lnSpc>
              <a:spcBef>
                <a:spcPts val="450"/>
              </a:spcBef>
              <a:buNone/>
            </a:pPr>
            <a:r>
              <a:rPr lang="en-US" sz="2000" i="1" dirty="0">
                <a:cs typeface="Calibri" panose="020F0502020204030204" pitchFamily="34" charset="0"/>
              </a:rPr>
              <a:t>Why</a:t>
            </a:r>
            <a:r>
              <a:rPr lang="en-US" sz="1600" i="1" dirty="0">
                <a:cs typeface="Calibri" panose="020F0502020204030204" pitchFamily="34" charset="0"/>
              </a:rPr>
              <a:t> </a:t>
            </a:r>
            <a:r>
              <a:rPr lang="en-US" sz="2000" i="1" dirty="0">
                <a:cs typeface="Calibri" panose="020F0502020204030204" pitchFamily="34" charset="0"/>
              </a:rPr>
              <a:t>Small Businesses Need Social Media:</a:t>
            </a:r>
          </a:p>
          <a:p>
            <a:pPr>
              <a:lnSpc>
                <a:spcPct val="160000"/>
              </a:lnSpc>
              <a:spcBef>
                <a:spcPts val="450"/>
              </a:spcBef>
            </a:pPr>
            <a:r>
              <a:rPr lang="en-US" sz="1600" dirty="0">
                <a:cs typeface="Calibri" panose="020F0502020204030204" pitchFamily="34" charset="0"/>
              </a:rPr>
              <a:t>Your competition is on social media.</a:t>
            </a:r>
            <a:endParaRPr lang="en-US" sz="1600" u="sng" dirty="0">
              <a:cs typeface="Calibri" panose="020F0502020204030204" pitchFamily="34" charset="0"/>
            </a:endParaRPr>
          </a:p>
          <a:p>
            <a:pPr>
              <a:lnSpc>
                <a:spcPct val="160000"/>
              </a:lnSpc>
              <a:spcBef>
                <a:spcPts val="450"/>
              </a:spcBef>
            </a:pPr>
            <a:r>
              <a:rPr lang="en-US" sz="1600" dirty="0">
                <a:cs typeface="Calibri" panose="020F0502020204030204" pitchFamily="34" charset="0"/>
              </a:rPr>
              <a:t>Social media marketing may help improve your search rankings and gives you the opportunity to gain new customer insights. </a:t>
            </a:r>
          </a:p>
          <a:p>
            <a:pPr>
              <a:lnSpc>
                <a:spcPct val="160000"/>
              </a:lnSpc>
              <a:spcBef>
                <a:spcPts val="450"/>
              </a:spcBef>
            </a:pPr>
            <a:r>
              <a:rPr lang="en-US" sz="1600" dirty="0">
                <a:cs typeface="Calibri" panose="020F0502020204030204" pitchFamily="34" charset="0"/>
              </a:rPr>
              <a:t>Customers are looking for recommendations on social media.</a:t>
            </a:r>
          </a:p>
          <a:p>
            <a:pPr>
              <a:lnSpc>
                <a:spcPct val="160000"/>
              </a:lnSpc>
              <a:spcBef>
                <a:spcPts val="450"/>
              </a:spcBef>
            </a:pPr>
            <a:r>
              <a:rPr lang="en-US" sz="1600" dirty="0">
                <a:cs typeface="Calibri" panose="020F0502020204030204" pitchFamily="34" charset="0"/>
              </a:rPr>
              <a:t>Social media helps connect your brand with customers you didn’t know existed.</a:t>
            </a:r>
          </a:p>
          <a:p>
            <a:pPr>
              <a:lnSpc>
                <a:spcPct val="160000"/>
              </a:lnSpc>
              <a:spcBef>
                <a:spcPts val="450"/>
              </a:spcBef>
            </a:pPr>
            <a:r>
              <a:rPr lang="en-US" sz="1600" dirty="0">
                <a:cs typeface="Calibri" panose="020F0502020204030204" pitchFamily="34" charset="0"/>
              </a:rPr>
              <a:t>Marketing through social media can help you improve brand loyalty and leads to higher conversion rates.</a:t>
            </a:r>
          </a:p>
          <a:p>
            <a:pPr marL="0" indent="0">
              <a:lnSpc>
                <a:spcPct val="160000"/>
              </a:lnSpc>
              <a:spcBef>
                <a:spcPts val="450"/>
              </a:spcBef>
              <a:buNone/>
            </a:pPr>
            <a:endParaRPr lang="en-US" sz="1600" i="1" dirty="0">
              <a:cs typeface="Calibri" panose="020F0502020204030204" pitchFamily="34" charset="0"/>
            </a:endParaRPr>
          </a:p>
          <a:p>
            <a:pPr marL="0" indent="0">
              <a:lnSpc>
                <a:spcPct val="160000"/>
              </a:lnSpc>
              <a:spcBef>
                <a:spcPts val="450"/>
              </a:spcBef>
              <a:buNone/>
            </a:pPr>
            <a:endParaRPr lang="en-US" sz="1600" i="1" dirty="0">
              <a:cs typeface="Calibri" panose="020F0502020204030204" pitchFamily="34" charset="0"/>
            </a:endParaRPr>
          </a:p>
          <a:p>
            <a:pPr marL="0" indent="0">
              <a:lnSpc>
                <a:spcPct val="160000"/>
              </a:lnSpc>
              <a:spcBef>
                <a:spcPts val="450"/>
              </a:spcBef>
              <a:buNone/>
            </a:pPr>
            <a:r>
              <a:rPr lang="en-US" sz="1400" i="1" dirty="0">
                <a:cs typeface="Calibri" panose="020F0502020204030204" pitchFamily="34" charset="0"/>
              </a:rPr>
              <a:t>From </a:t>
            </a:r>
            <a:r>
              <a:rPr lang="en-US" sz="1400" i="1" dirty="0" err="1">
                <a:cs typeface="Calibri" panose="020F0502020204030204" pitchFamily="34" charset="0"/>
              </a:rPr>
              <a:t>Lyfe</a:t>
            </a:r>
            <a:r>
              <a:rPr lang="en-US" sz="1400" i="1" dirty="0">
                <a:cs typeface="Calibri" panose="020F0502020204030204" pitchFamily="34" charset="0"/>
              </a:rPr>
              <a:t> Marketing</a:t>
            </a:r>
          </a:p>
          <a:p>
            <a:endParaRPr lang="en-US" dirty="0"/>
          </a:p>
        </p:txBody>
      </p:sp>
    </p:spTree>
    <p:extLst>
      <p:ext uri="{BB962C8B-B14F-4D97-AF65-F5344CB8AC3E}">
        <p14:creationId xmlns:p14="http://schemas.microsoft.com/office/powerpoint/2010/main" val="428934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1A2428-43AA-1847-AACC-EB487182880B}"/>
              </a:ext>
            </a:extLst>
          </p:cNvPr>
          <p:cNvSpPr>
            <a:spLocks noGrp="1"/>
          </p:cNvSpPr>
          <p:nvPr>
            <p:ph type="title"/>
          </p:nvPr>
        </p:nvSpPr>
        <p:spPr>
          <a:xfrm>
            <a:off x="0" y="95002"/>
            <a:ext cx="9144000" cy="997528"/>
          </a:xfrm>
        </p:spPr>
        <p:txBody>
          <a:bodyPr>
            <a:normAutofit/>
          </a:bodyPr>
          <a:lstStyle/>
          <a:p>
            <a:pPr algn="ctr"/>
            <a:r>
              <a:rPr lang="en-US" altLang="en-US" sz="2800" b="1" dirty="0">
                <a:cs typeface="Times New Roman" panose="02020603050405020304" pitchFamily="18" charset="0"/>
              </a:rPr>
              <a:t>SMALL BUSINESSES WHO SUCCESSFULLY USE SOCIAL MEDIA …</a:t>
            </a:r>
            <a:endParaRPr lang="en-US" sz="2800" b="1" dirty="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6F8E2106-A97B-2B4C-9CE9-FA3A2D77DA6B}"/>
              </a:ext>
            </a:extLst>
          </p:cNvPr>
          <p:cNvSpPr>
            <a:spLocks noGrp="1"/>
          </p:cNvSpPr>
          <p:nvPr>
            <p:ph idx="1"/>
          </p:nvPr>
        </p:nvSpPr>
        <p:spPr>
          <a:xfrm>
            <a:off x="237505" y="1365662"/>
            <a:ext cx="8680863" cy="5492338"/>
          </a:xfrm>
        </p:spPr>
        <p:txBody>
          <a:bodyPr>
            <a:normAutofit/>
          </a:bodyPr>
          <a:lstStyle/>
          <a:p>
            <a:pPr marL="0" lvl="0" indent="0" defTabSz="914400" eaLnBrk="0" fontAlgn="base" hangingPunct="0">
              <a:lnSpc>
                <a:spcPct val="100000"/>
              </a:lnSpc>
              <a:spcBef>
                <a:spcPct val="0"/>
              </a:spcBef>
              <a:spcAft>
                <a:spcPct val="0"/>
              </a:spcAft>
              <a:buSzTx/>
              <a:buNone/>
            </a:pPr>
            <a:r>
              <a:rPr lang="en-US" altLang="en-US" dirty="0">
                <a:latin typeface="Arial,Bold"/>
              </a:rPr>
              <a:t>1. </a:t>
            </a:r>
            <a:r>
              <a:rPr lang="en-US" altLang="en-US" dirty="0">
                <a:latin typeface="Arial" panose="020B0604020202020204" pitchFamily="34" charset="0"/>
                <a:cs typeface="Arial" panose="020B0604020202020204" pitchFamily="34" charset="0"/>
              </a:rPr>
              <a:t>Commit weekly resources to creating content and engaging in social media. </a:t>
            </a:r>
            <a:endParaRPr lang="en-US" altLang="en-US" sz="1000" dirty="0"/>
          </a:p>
          <a:p>
            <a:pPr marL="0" lvl="0" indent="0" defTabSz="914400" eaLnBrk="0" fontAlgn="base" hangingPunct="0">
              <a:lnSpc>
                <a:spcPct val="100000"/>
              </a:lnSpc>
              <a:spcBef>
                <a:spcPct val="0"/>
              </a:spcBef>
              <a:spcAft>
                <a:spcPct val="0"/>
              </a:spcAft>
              <a:buSzTx/>
              <a:buNone/>
            </a:pPr>
            <a:r>
              <a:rPr lang="en-US" altLang="en-US" dirty="0">
                <a:latin typeface="Arial,Bold"/>
              </a:rPr>
              <a:t>2. </a:t>
            </a:r>
            <a:r>
              <a:rPr lang="en-US" altLang="en-US" dirty="0">
                <a:latin typeface="Arial" panose="020B0604020202020204" pitchFamily="34" charset="0"/>
                <a:cs typeface="Arial" panose="020B0604020202020204" pitchFamily="34" charset="0"/>
              </a:rPr>
              <a:t>Have some methods of understanding how social media activity had an impact on business results. </a:t>
            </a:r>
            <a:endParaRPr lang="en-US" altLang="en-US" sz="1000" dirty="0"/>
          </a:p>
          <a:p>
            <a:pPr marL="0" lvl="0" indent="0" defTabSz="914400" eaLnBrk="0" fontAlgn="base" hangingPunct="0">
              <a:lnSpc>
                <a:spcPct val="100000"/>
              </a:lnSpc>
              <a:spcBef>
                <a:spcPct val="0"/>
              </a:spcBef>
              <a:spcAft>
                <a:spcPct val="0"/>
              </a:spcAft>
              <a:buSzTx/>
              <a:buNone/>
            </a:pPr>
            <a:r>
              <a:rPr lang="en-US" altLang="en-US" dirty="0">
                <a:latin typeface="Arial,Bold"/>
              </a:rPr>
              <a:t>3. </a:t>
            </a:r>
            <a:r>
              <a:rPr lang="en-US" altLang="en-US" dirty="0">
                <a:latin typeface="Arial" panose="020B0604020202020204" pitchFamily="34" charset="0"/>
                <a:cs typeface="Arial" panose="020B0604020202020204" pitchFamily="34" charset="0"/>
              </a:rPr>
              <a:t>Regularly generate content using </a:t>
            </a:r>
            <a:r>
              <a:rPr lang="en-US" altLang="en-US" dirty="0">
                <a:solidFill>
                  <a:srgbClr val="0000FF"/>
                </a:solidFill>
                <a:latin typeface="Arial" panose="020B0604020202020204" pitchFamily="34" charset="0"/>
                <a:cs typeface="Arial" panose="020B0604020202020204" pitchFamily="34" charset="0"/>
              </a:rPr>
              <a:t>blogs</a:t>
            </a:r>
            <a:r>
              <a:rPr lang="en-US" altLang="en-US" dirty="0">
                <a:latin typeface="Arial" panose="020B0604020202020204" pitchFamily="34" charset="0"/>
                <a:cs typeface="Arial" panose="020B0604020202020204" pitchFamily="34" charset="0"/>
              </a:rPr>
              <a:t>, Twitter, Facebook or other social platforms. </a:t>
            </a:r>
            <a:endParaRPr lang="en-US" altLang="en-US" sz="1000" dirty="0"/>
          </a:p>
          <a:p>
            <a:pPr marL="0" lvl="0" indent="0" defTabSz="914400" eaLnBrk="0" fontAlgn="base" hangingPunct="0">
              <a:lnSpc>
                <a:spcPct val="100000"/>
              </a:lnSpc>
              <a:spcBef>
                <a:spcPct val="0"/>
              </a:spcBef>
              <a:spcAft>
                <a:spcPct val="0"/>
              </a:spcAft>
              <a:buSzTx/>
              <a:buNone/>
            </a:pPr>
            <a:r>
              <a:rPr lang="en-US" altLang="en-US" dirty="0">
                <a:latin typeface="Arial,Bold"/>
              </a:rPr>
              <a:t>4. </a:t>
            </a:r>
            <a:r>
              <a:rPr lang="en-US" altLang="en-US" dirty="0">
                <a:latin typeface="Arial" panose="020B0604020202020204" pitchFamily="34" charset="0"/>
                <a:cs typeface="Arial" panose="020B0604020202020204" pitchFamily="34" charset="0"/>
              </a:rPr>
              <a:t>Don’t try to do use every platform, instead focusing time and resources on the social media channels that drive the best results for their business. </a:t>
            </a:r>
            <a:endParaRPr lang="en-US" altLang="en-US" sz="1000" dirty="0"/>
          </a:p>
          <a:p>
            <a:pPr marL="0" lvl="0" indent="0" defTabSz="914400" eaLnBrk="0" fontAlgn="base" hangingPunct="0">
              <a:lnSpc>
                <a:spcPct val="100000"/>
              </a:lnSpc>
              <a:spcBef>
                <a:spcPct val="0"/>
              </a:spcBef>
              <a:spcAft>
                <a:spcPct val="0"/>
              </a:spcAft>
              <a:buSzTx/>
              <a:buNone/>
            </a:pPr>
            <a:r>
              <a:rPr lang="en-US" altLang="en-US" dirty="0">
                <a:latin typeface="Arial,Bold"/>
              </a:rPr>
              <a:t>5. </a:t>
            </a:r>
            <a:r>
              <a:rPr lang="en-US" altLang="en-US" dirty="0">
                <a:latin typeface="Arial" panose="020B0604020202020204" pitchFamily="34" charset="0"/>
                <a:cs typeface="Arial" panose="020B0604020202020204" pitchFamily="34" charset="0"/>
              </a:rPr>
              <a:t>Use social media to drive participation in offline events.</a:t>
            </a:r>
            <a:br>
              <a:rPr lang="en-US" altLang="en-US" dirty="0">
                <a:latin typeface="Arial" panose="020B0604020202020204" pitchFamily="34" charset="0"/>
                <a:cs typeface="Arial" panose="020B0604020202020204" pitchFamily="34" charset="0"/>
              </a:rPr>
            </a:br>
            <a:r>
              <a:rPr lang="en-US" altLang="en-US" dirty="0">
                <a:latin typeface="Arial,Bold"/>
              </a:rPr>
              <a:t>6. </a:t>
            </a:r>
            <a:r>
              <a:rPr lang="en-US" altLang="en-US" dirty="0">
                <a:latin typeface="Arial" panose="020B0604020202020204" pitchFamily="34" charset="0"/>
                <a:cs typeface="Arial" panose="020B0604020202020204" pitchFamily="34" charset="0"/>
              </a:rPr>
              <a:t>Set clear expectations for customers regarding frequency and </a:t>
            </a:r>
            <a:endParaRPr lang="en-US" altLang="en-US" sz="1000" dirty="0"/>
          </a:p>
          <a:p>
            <a:pPr marL="0" lvl="0" indent="0" defTabSz="914400" eaLnBrk="0" fontAlgn="base" hangingPunct="0">
              <a:lnSpc>
                <a:spcPct val="100000"/>
              </a:lnSpc>
              <a:spcBef>
                <a:spcPct val="0"/>
              </a:spcBef>
              <a:spcAft>
                <a:spcPct val="0"/>
              </a:spcAft>
              <a:buSzTx/>
              <a:buNone/>
            </a:pPr>
            <a:r>
              <a:rPr lang="en-US" altLang="en-US" dirty="0">
                <a:latin typeface="Arial" panose="020B0604020202020204" pitchFamily="34" charset="0"/>
                <a:cs typeface="Arial" panose="020B0604020202020204" pitchFamily="34" charset="0"/>
              </a:rPr>
              <a:t>types of social media interactions their company is willing to </a:t>
            </a:r>
            <a:endParaRPr lang="en-US" altLang="en-US" sz="1000" dirty="0"/>
          </a:p>
          <a:p>
            <a:pPr marL="0" lvl="0" indent="0" defTabSz="914400" eaLnBrk="0" fontAlgn="base" hangingPunct="0">
              <a:lnSpc>
                <a:spcPct val="100000"/>
              </a:lnSpc>
              <a:spcBef>
                <a:spcPct val="0"/>
              </a:spcBef>
              <a:spcAft>
                <a:spcPct val="0"/>
              </a:spcAft>
              <a:buSzTx/>
              <a:buNone/>
            </a:pPr>
            <a:r>
              <a:rPr lang="en-US" altLang="en-US" dirty="0">
                <a:latin typeface="Arial" panose="020B0604020202020204" pitchFamily="34" charset="0"/>
                <a:cs typeface="Arial" panose="020B0604020202020204" pitchFamily="34" charset="0"/>
              </a:rPr>
              <a:t>provide.</a:t>
            </a:r>
            <a:br>
              <a:rPr lang="en-US" altLang="en-US" dirty="0">
                <a:latin typeface="Arial" panose="020B0604020202020204" pitchFamily="34" charset="0"/>
                <a:cs typeface="Arial" panose="020B0604020202020204" pitchFamily="34" charset="0"/>
              </a:rPr>
            </a:br>
            <a:r>
              <a:rPr lang="en-US" altLang="en-US" dirty="0">
                <a:latin typeface="Arial,Bold"/>
                <a:cs typeface="Arial" panose="020B0604020202020204" pitchFamily="34" charset="0"/>
              </a:rPr>
              <a:t>7</a:t>
            </a:r>
            <a:r>
              <a:rPr lang="en-US" altLang="en-US" dirty="0">
                <a:latin typeface="Arial,Bold"/>
              </a:rPr>
              <a:t>. </a:t>
            </a:r>
            <a:r>
              <a:rPr lang="en-US" altLang="en-US" dirty="0">
                <a:latin typeface="Arial" panose="020B0604020202020204" pitchFamily="34" charset="0"/>
                <a:cs typeface="Arial" panose="020B0604020202020204" pitchFamily="34" charset="0"/>
              </a:rPr>
              <a:t>Provide clear calls-to-action and opportunities to generate leads </a:t>
            </a:r>
            <a:endParaRPr lang="en-US" altLang="en-US" sz="1000" dirty="0"/>
          </a:p>
          <a:p>
            <a:pPr marL="0" lvl="0" indent="0" defTabSz="914400" eaLnBrk="0" fontAlgn="base" hangingPunct="0">
              <a:lnSpc>
                <a:spcPct val="100000"/>
              </a:lnSpc>
              <a:spcBef>
                <a:spcPct val="0"/>
              </a:spcBef>
              <a:spcAft>
                <a:spcPct val="0"/>
              </a:spcAft>
              <a:buSzTx/>
              <a:buNone/>
            </a:pPr>
            <a:r>
              <a:rPr lang="en-US" altLang="en-US" dirty="0">
                <a:latin typeface="Arial" panose="020B0604020202020204" pitchFamily="34" charset="0"/>
                <a:cs typeface="Arial" panose="020B0604020202020204" pitchFamily="34" charset="0"/>
              </a:rPr>
              <a:t>and new customers using social media.</a:t>
            </a:r>
            <a:br>
              <a:rPr lang="en-US" altLang="en-US" dirty="0">
                <a:latin typeface="Arial" panose="020B0604020202020204" pitchFamily="34" charset="0"/>
                <a:cs typeface="Arial" panose="020B0604020202020204" pitchFamily="34" charset="0"/>
              </a:rPr>
            </a:br>
            <a:r>
              <a:rPr lang="en-US" altLang="en-US" dirty="0">
                <a:latin typeface="Arial,Bold"/>
                <a:cs typeface="Arial" panose="020B0604020202020204" pitchFamily="34" charset="0"/>
              </a:rPr>
              <a:t>8</a:t>
            </a:r>
            <a:r>
              <a:rPr lang="en-US" altLang="en-US" dirty="0">
                <a:latin typeface="Arial,Bold"/>
              </a:rPr>
              <a:t>. </a:t>
            </a:r>
            <a:r>
              <a:rPr lang="en-US" altLang="en-US" dirty="0">
                <a:latin typeface="Arial" panose="020B0604020202020204" pitchFamily="34" charset="0"/>
                <a:cs typeface="Arial" panose="020B0604020202020204" pitchFamily="34" charset="0"/>
              </a:rPr>
              <a:t>Use information and data from social media to drive business </a:t>
            </a:r>
            <a:endParaRPr lang="en-US" altLang="en-US" sz="1000" dirty="0"/>
          </a:p>
          <a:p>
            <a:pPr marL="0" lvl="0" indent="0" defTabSz="914400" eaLnBrk="0" fontAlgn="base" hangingPunct="0">
              <a:lnSpc>
                <a:spcPct val="100000"/>
              </a:lnSpc>
              <a:spcBef>
                <a:spcPct val="0"/>
              </a:spcBef>
              <a:spcAft>
                <a:spcPct val="0"/>
              </a:spcAft>
              <a:buSzTx/>
              <a:buNone/>
            </a:pPr>
            <a:r>
              <a:rPr lang="en-US" altLang="en-US" dirty="0">
                <a:latin typeface="Arial" panose="020B0604020202020204" pitchFamily="34" charset="0"/>
                <a:cs typeface="Arial" panose="020B0604020202020204" pitchFamily="34" charset="0"/>
              </a:rPr>
              <a:t>strategy.</a:t>
            </a:r>
            <a:br>
              <a:rPr lang="en-US" altLang="en-US" dirty="0">
                <a:latin typeface="Arial" panose="020B0604020202020204" pitchFamily="34" charset="0"/>
                <a:cs typeface="Arial" panose="020B0604020202020204" pitchFamily="34" charset="0"/>
              </a:rPr>
            </a:br>
            <a:r>
              <a:rPr lang="en-US" altLang="en-US" dirty="0">
                <a:latin typeface="Arial,Bold"/>
                <a:cs typeface="Arial" panose="020B0604020202020204" pitchFamily="34" charset="0"/>
              </a:rPr>
              <a:t>9</a:t>
            </a:r>
            <a:r>
              <a:rPr lang="en-US" altLang="en-US" dirty="0">
                <a:latin typeface="Arial,Bold"/>
              </a:rPr>
              <a:t>. </a:t>
            </a:r>
            <a:r>
              <a:rPr lang="en-US" altLang="en-US" dirty="0">
                <a:latin typeface="Arial" panose="020B0604020202020204" pitchFamily="34" charset="0"/>
                <a:cs typeface="Arial" panose="020B0604020202020204" pitchFamily="34" charset="0"/>
              </a:rPr>
              <a:t>Balance paid and organic </a:t>
            </a:r>
            <a:r>
              <a:rPr lang="en-US" altLang="en-US" dirty="0">
                <a:solidFill>
                  <a:srgbClr val="0000FF"/>
                </a:solidFill>
                <a:latin typeface="Arial" panose="020B0604020202020204" pitchFamily="34" charset="0"/>
                <a:cs typeface="Arial" panose="020B0604020202020204" pitchFamily="34" charset="0"/>
              </a:rPr>
              <a:t>search engine </a:t>
            </a:r>
            <a:r>
              <a:rPr lang="en-US" altLang="en-US" dirty="0">
                <a:latin typeface="Arial" panose="020B0604020202020204" pitchFamily="34" charset="0"/>
                <a:cs typeface="Arial" panose="020B0604020202020204" pitchFamily="34" charset="0"/>
              </a:rPr>
              <a:t>traffic. </a:t>
            </a:r>
            <a:endParaRPr lang="en-US" altLang="en-US" sz="1000" dirty="0"/>
          </a:p>
          <a:p>
            <a:r>
              <a:rPr lang="en-US" sz="1100" dirty="0"/>
              <a:t>From </a:t>
            </a:r>
            <a:r>
              <a:rPr lang="en-US" sz="1100" dirty="0" err="1"/>
              <a:t>HubSpot</a:t>
            </a:r>
            <a:endParaRPr lang="en-US" sz="1100" dirty="0"/>
          </a:p>
        </p:txBody>
      </p:sp>
    </p:spTree>
    <p:extLst>
      <p:ext uri="{BB962C8B-B14F-4D97-AF65-F5344CB8AC3E}">
        <p14:creationId xmlns:p14="http://schemas.microsoft.com/office/powerpoint/2010/main" val="361917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2118"/>
            <a:ext cx="9144000" cy="457319"/>
          </a:xfrm>
        </p:spPr>
        <p:txBody>
          <a:bodyPr>
            <a:noAutofit/>
          </a:bodyPr>
          <a:lstStyle/>
          <a:p>
            <a:pPr algn="ctr"/>
            <a:r>
              <a:rPr lang="en-US" sz="2800" b="1" dirty="0"/>
              <a:t>SOCIAL MEDIA MARKETING</a:t>
            </a:r>
          </a:p>
        </p:txBody>
      </p:sp>
      <p:sp>
        <p:nvSpPr>
          <p:cNvPr id="3" name="Content Placeholder 2"/>
          <p:cNvSpPr>
            <a:spLocks noGrp="1"/>
          </p:cNvSpPr>
          <p:nvPr>
            <p:ph idx="1"/>
          </p:nvPr>
        </p:nvSpPr>
        <p:spPr>
          <a:xfrm>
            <a:off x="227469" y="1159497"/>
            <a:ext cx="8916532" cy="5509527"/>
          </a:xfrm>
        </p:spPr>
        <p:txBody>
          <a:bodyPr>
            <a:normAutofit/>
          </a:bodyPr>
          <a:lstStyle/>
          <a:p>
            <a:pPr marL="0" indent="0">
              <a:buNone/>
            </a:pPr>
            <a:endParaRPr lang="en-US" sz="1350" b="1" dirty="0">
              <a:latin typeface="Calibri" panose="020F0502020204030204" pitchFamily="34" charset="0"/>
              <a:cs typeface="Calibri" panose="020F0502020204030204" pitchFamily="34" charset="0"/>
            </a:endParaRPr>
          </a:p>
          <a:p>
            <a:pPr marL="0" indent="0">
              <a:buNone/>
            </a:pPr>
            <a:r>
              <a:rPr lang="en-US" b="1" dirty="0">
                <a:cs typeface="Calibri" panose="020F0502020204030204" pitchFamily="34" charset="0"/>
              </a:rPr>
              <a:t>Best Social Media Platforms:</a:t>
            </a:r>
          </a:p>
          <a:p>
            <a:pPr marL="0" indent="0">
              <a:buNone/>
            </a:pPr>
            <a:r>
              <a:rPr lang="en-US" sz="1200" dirty="0">
                <a:cs typeface="Calibri" panose="020F0502020204030204" pitchFamily="34" charset="0"/>
                <a:hlinkClick r:id="rId2"/>
              </a:rPr>
              <a:t>https://www.lyfemarketing.com/blog/wp-content/uploads/2018/02/The-Best-Social-Media-Platforms-for-Social-Media-Marketing-in-2018.pdf</a:t>
            </a:r>
            <a:endParaRPr lang="en-US" sz="1200" dirty="0">
              <a:cs typeface="Calibri" panose="020F0502020204030204" pitchFamily="34" charset="0"/>
            </a:endParaRPr>
          </a:p>
          <a:p>
            <a:pPr marL="0" indent="0">
              <a:buNone/>
            </a:pPr>
            <a:endParaRPr lang="en-US" sz="1350" dirty="0">
              <a:cs typeface="Calibri" panose="020F0502020204030204" pitchFamily="34" charset="0"/>
            </a:endParaRPr>
          </a:p>
          <a:p>
            <a:pPr marL="0" indent="0">
              <a:buNone/>
            </a:pPr>
            <a:r>
              <a:rPr lang="en-US" b="1" dirty="0">
                <a:cs typeface="Calibri" panose="020F0502020204030204" pitchFamily="34" charset="0"/>
              </a:rPr>
              <a:t>Findings from 2019 Social Media Marketing Industry Report:</a:t>
            </a:r>
          </a:p>
          <a:p>
            <a:pPr marL="0" indent="0">
              <a:buNone/>
            </a:pPr>
            <a:r>
              <a:rPr lang="en-US" sz="1200" dirty="0">
                <a:cs typeface="Calibri" panose="020F0502020204030204" pitchFamily="34" charset="0"/>
                <a:hlinkClick r:id="rId3"/>
              </a:rPr>
              <a:t>https://medium.com/@JBBC/10-key-findings-from-the-2019-social-media-marketing-industry-report-9ffb95b33926</a:t>
            </a:r>
            <a:endParaRPr lang="en-US" sz="1200" dirty="0">
              <a:cs typeface="Calibri" panose="020F0502020204030204" pitchFamily="34" charset="0"/>
            </a:endParaRPr>
          </a:p>
          <a:p>
            <a:pPr marL="0" indent="0">
              <a:buNone/>
            </a:pPr>
            <a:endParaRPr lang="en-US" dirty="0">
              <a:cs typeface="Calibri" panose="020F0502020204030204" pitchFamily="34" charset="0"/>
            </a:endParaRPr>
          </a:p>
          <a:p>
            <a:pPr marL="0" indent="0">
              <a:buNone/>
            </a:pPr>
            <a:r>
              <a:rPr lang="en-US" b="1" dirty="0">
                <a:cs typeface="Calibri" panose="020F0502020204030204" pitchFamily="34" charset="0"/>
              </a:rPr>
              <a:t>6 Standout Social Media Marketing Examples for 2019:</a:t>
            </a:r>
          </a:p>
          <a:p>
            <a:pPr marL="0" indent="0">
              <a:buNone/>
            </a:pPr>
            <a:r>
              <a:rPr lang="en-US" sz="1200" dirty="0">
                <a:cs typeface="Calibri" panose="020F0502020204030204" pitchFamily="34" charset="0"/>
                <a:hlinkClick r:id="rId4"/>
              </a:rPr>
              <a:t>https://sproutsocial.com/insights/social-media-marketing-examples/</a:t>
            </a:r>
            <a:endParaRPr lang="en-US" sz="1200" dirty="0">
              <a:cs typeface="Calibri" panose="020F0502020204030204" pitchFamily="34" charset="0"/>
            </a:endParaRPr>
          </a:p>
          <a:p>
            <a:pPr marL="0" indent="0">
              <a:buNone/>
            </a:pPr>
            <a:endParaRPr lang="en-US" sz="1350" dirty="0">
              <a:cs typeface="Calibri" panose="020F0502020204030204" pitchFamily="34" charset="0"/>
            </a:endParaRPr>
          </a:p>
          <a:p>
            <a:pPr marL="0" indent="0">
              <a:buNone/>
            </a:pPr>
            <a:r>
              <a:rPr lang="en-US" b="1" dirty="0">
                <a:cs typeface="Calibri" panose="020F0502020204030204" pitchFamily="34" charset="0"/>
              </a:rPr>
              <a:t>The State of Small Business Marketing in 2019:</a:t>
            </a:r>
          </a:p>
          <a:p>
            <a:pPr marL="0" indent="0">
              <a:buNone/>
            </a:pPr>
            <a:r>
              <a:rPr lang="en-US" sz="1200" dirty="0">
                <a:hlinkClick r:id="rId5"/>
              </a:rPr>
              <a:t>https://www.campaignmonitor.com/resources/guides/the-state-of-small-business-marketing/</a:t>
            </a:r>
            <a:endParaRPr lang="en-US" sz="1200" b="1" dirty="0">
              <a:cs typeface="Calibri" panose="020F0502020204030204" pitchFamily="34" charset="0"/>
            </a:endParaRPr>
          </a:p>
        </p:txBody>
      </p:sp>
    </p:spTree>
    <p:extLst>
      <p:ext uri="{BB962C8B-B14F-4D97-AF65-F5344CB8AC3E}">
        <p14:creationId xmlns:p14="http://schemas.microsoft.com/office/powerpoint/2010/main" val="275548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87A730-7FBC-CC47-9002-A49D17A1D0BB}"/>
              </a:ext>
            </a:extLst>
          </p:cNvPr>
          <p:cNvSpPr>
            <a:spLocks noGrp="1"/>
          </p:cNvSpPr>
          <p:nvPr>
            <p:ph type="title"/>
          </p:nvPr>
        </p:nvSpPr>
        <p:spPr>
          <a:xfrm>
            <a:off x="282387" y="76200"/>
            <a:ext cx="8364071" cy="565245"/>
          </a:xfrm>
        </p:spPr>
        <p:txBody>
          <a:bodyPr>
            <a:normAutofit/>
          </a:bodyPr>
          <a:lstStyle/>
          <a:p>
            <a:pPr algn="ctr"/>
            <a:r>
              <a:rPr lang="en-US" sz="2800" b="1" dirty="0" smtClean="0"/>
              <a:t>ETHICS IN MARKETING</a:t>
            </a:r>
            <a:endParaRPr lang="en-US" sz="2800" b="1" dirty="0"/>
          </a:p>
        </p:txBody>
      </p:sp>
      <p:sp>
        <p:nvSpPr>
          <p:cNvPr id="3" name="Content Placeholder 2">
            <a:extLst>
              <a:ext uri="{FF2B5EF4-FFF2-40B4-BE49-F238E27FC236}">
                <a16:creationId xmlns="" xmlns:a16="http://schemas.microsoft.com/office/drawing/2014/main" id="{D819E1FD-8F45-2748-8BDD-64F9AE8C0E6F}"/>
              </a:ext>
            </a:extLst>
          </p:cNvPr>
          <p:cNvSpPr>
            <a:spLocks noGrp="1"/>
          </p:cNvSpPr>
          <p:nvPr>
            <p:ph idx="1"/>
          </p:nvPr>
        </p:nvSpPr>
        <p:spPr>
          <a:xfrm>
            <a:off x="282387" y="914400"/>
            <a:ext cx="8552331" cy="5257800"/>
          </a:xfrm>
        </p:spPr>
        <p:txBody>
          <a:bodyPr>
            <a:normAutofit/>
          </a:bodyPr>
          <a:lstStyle/>
          <a:p>
            <a:r>
              <a:rPr lang="en-US" dirty="0" smtClean="0"/>
              <a:t>American Marketing Association</a:t>
            </a:r>
            <a:r>
              <a:rPr lang="en-US" dirty="0"/>
              <a:t> </a:t>
            </a:r>
            <a:r>
              <a:rPr lang="en-US" dirty="0" smtClean="0"/>
              <a:t>Ethical Norms: </a:t>
            </a:r>
            <a:endParaRPr lang="en-US" dirty="0"/>
          </a:p>
          <a:p>
            <a:r>
              <a:rPr lang="en-US" dirty="0"/>
              <a:t>As Marketers, we must: </a:t>
            </a:r>
          </a:p>
          <a:p>
            <a:r>
              <a:rPr lang="en-US" dirty="0"/>
              <a:t>1. Do no harm. This means consciously avoiding harmful actions or omissions by embodying high ethical standards and adhering to all applicable laws and regulations in the choices we make. </a:t>
            </a:r>
          </a:p>
          <a:p>
            <a:r>
              <a:rPr lang="en-US" dirty="0"/>
              <a:t>2. Foster trust in the marketing system. This means striving for good faith and fair dealing so as to contribute toward the efficacy of the exchange process as well as avoiding deception in product design, pricing, communication, and delivery of distribution. </a:t>
            </a:r>
          </a:p>
          <a:p>
            <a:r>
              <a:rPr lang="en-US" dirty="0"/>
              <a:t>3. Embrace ethical values. This means building relationships and enhancing consumer confidence in the integrity of marketing by affirming these core values: honesty, responsibility, fairness, respect, transparency and citizenship.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1324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3" y="76200"/>
            <a:ext cx="8543498" cy="660779"/>
          </a:xfrm>
        </p:spPr>
        <p:txBody>
          <a:bodyPr>
            <a:normAutofit/>
          </a:bodyPr>
          <a:lstStyle/>
          <a:p>
            <a:pPr algn="ctr"/>
            <a:r>
              <a:rPr lang="en-US" sz="2800" b="1" dirty="0" smtClean="0"/>
              <a:t>ETHICS IN MARKETING</a:t>
            </a:r>
            <a:endParaRPr lang="en-US" sz="2800" b="1" dirty="0"/>
          </a:p>
        </p:txBody>
      </p:sp>
      <p:sp>
        <p:nvSpPr>
          <p:cNvPr id="3" name="Content Placeholder 2"/>
          <p:cNvSpPr>
            <a:spLocks noGrp="1"/>
          </p:cNvSpPr>
          <p:nvPr>
            <p:ph idx="1"/>
          </p:nvPr>
        </p:nvSpPr>
        <p:spPr>
          <a:xfrm>
            <a:off x="286603" y="996287"/>
            <a:ext cx="8543497" cy="5861713"/>
          </a:xfrm>
        </p:spPr>
        <p:txBody>
          <a:bodyPr/>
          <a:lstStyle/>
          <a:p>
            <a:pPr marL="0" indent="0">
              <a:buNone/>
            </a:pPr>
            <a:r>
              <a:rPr lang="en-US" dirty="0" smtClean="0"/>
              <a:t>America Marketing Association Ethical Values:</a:t>
            </a:r>
            <a:endParaRPr lang="en-US" dirty="0"/>
          </a:p>
          <a:p>
            <a:r>
              <a:rPr lang="en-US" dirty="0"/>
              <a:t> </a:t>
            </a:r>
            <a:r>
              <a:rPr lang="en-US" dirty="0" smtClean="0"/>
              <a:t>Honesty </a:t>
            </a:r>
            <a:r>
              <a:rPr lang="en-US" dirty="0"/>
              <a:t>– to be forthright in dealings with customers and stakeholders. </a:t>
            </a:r>
            <a:endParaRPr lang="en-US" dirty="0" smtClean="0"/>
          </a:p>
          <a:p>
            <a:r>
              <a:rPr lang="en-US" dirty="0"/>
              <a:t>Responsibility – to accept the consequences of our marketing decisions and strategies. </a:t>
            </a:r>
          </a:p>
          <a:p>
            <a:r>
              <a:rPr lang="en-US" dirty="0"/>
              <a:t>Fairness – to balance justly the needs of the buyer with the interests of the </a:t>
            </a:r>
            <a:r>
              <a:rPr lang="en-US" dirty="0" smtClean="0"/>
              <a:t>seller.</a:t>
            </a:r>
          </a:p>
          <a:p>
            <a:r>
              <a:rPr lang="en-US" dirty="0" smtClean="0"/>
              <a:t>Respect </a:t>
            </a:r>
            <a:r>
              <a:rPr lang="en-US" dirty="0"/>
              <a:t>– to acknowledge the basic human dignity of all </a:t>
            </a:r>
            <a:r>
              <a:rPr lang="en-US" dirty="0" smtClean="0"/>
              <a:t>stakeholders. </a:t>
            </a:r>
          </a:p>
          <a:p>
            <a:r>
              <a:rPr lang="en-US" dirty="0"/>
              <a:t>Transparency – to create a spirit of openness in marketing operations. </a:t>
            </a:r>
            <a:endParaRPr lang="en-US" dirty="0" smtClean="0"/>
          </a:p>
          <a:p>
            <a:r>
              <a:rPr lang="en-US" dirty="0"/>
              <a:t>Citizenship – to fulfill the economic, legal, philanthropic and societal responsibilities that serve stakeholders. </a:t>
            </a:r>
          </a:p>
        </p:txBody>
      </p:sp>
    </p:spTree>
    <p:extLst>
      <p:ext uri="{BB962C8B-B14F-4D97-AF65-F5344CB8AC3E}">
        <p14:creationId xmlns:p14="http://schemas.microsoft.com/office/powerpoint/2010/main" val="305599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D90D48-D139-3F40-83FB-3EBAEC573A82}"/>
              </a:ext>
            </a:extLst>
          </p:cNvPr>
          <p:cNvSpPr>
            <a:spLocks noGrp="1"/>
          </p:cNvSpPr>
          <p:nvPr>
            <p:ph type="title"/>
          </p:nvPr>
        </p:nvSpPr>
        <p:spPr>
          <a:xfrm>
            <a:off x="295835" y="76200"/>
            <a:ext cx="8162365" cy="609600"/>
          </a:xfrm>
        </p:spPr>
        <p:txBody>
          <a:bodyPr>
            <a:normAutofit/>
          </a:bodyPr>
          <a:lstStyle/>
          <a:p>
            <a:pPr algn="ctr"/>
            <a:r>
              <a:rPr lang="en-US" sz="2800" b="1" dirty="0"/>
              <a:t>UNETHICAL MARKETING TACTICS</a:t>
            </a:r>
          </a:p>
        </p:txBody>
      </p:sp>
      <p:sp>
        <p:nvSpPr>
          <p:cNvPr id="3" name="Content Placeholder 2">
            <a:extLst>
              <a:ext uri="{FF2B5EF4-FFF2-40B4-BE49-F238E27FC236}">
                <a16:creationId xmlns="" xmlns:a16="http://schemas.microsoft.com/office/drawing/2014/main" id="{40562E45-09CC-834E-A798-B5256B613604}"/>
              </a:ext>
            </a:extLst>
          </p:cNvPr>
          <p:cNvSpPr>
            <a:spLocks noGrp="1"/>
          </p:cNvSpPr>
          <p:nvPr>
            <p:ph idx="1"/>
          </p:nvPr>
        </p:nvSpPr>
        <p:spPr>
          <a:xfrm>
            <a:off x="295835" y="779929"/>
            <a:ext cx="8538883" cy="6001871"/>
          </a:xfrm>
        </p:spPr>
        <p:txBody>
          <a:bodyPr>
            <a:normAutofit lnSpcReduction="10000"/>
          </a:bodyPr>
          <a:lstStyle/>
          <a:p>
            <a:pPr fontAlgn="base"/>
            <a:r>
              <a:rPr lang="en-US" b="1" dirty="0"/>
              <a:t>Misleading</a:t>
            </a:r>
            <a:r>
              <a:rPr lang="en-US" dirty="0"/>
              <a:t> statements, which can land a business in legal trouble with the Federal Trade Commission and its truth in advertising provision. The FTC expects advertising claims to be supported by evidence, Of course, not all claims are provable, and this is where some marketers deliberately try to blur the line with exaggerated claims and puffery, which are other forms of unethical marketing. </a:t>
            </a:r>
          </a:p>
          <a:p>
            <a:pPr fontAlgn="base"/>
            <a:r>
              <a:rPr lang="en-US" b="1" dirty="0"/>
              <a:t>Distorting </a:t>
            </a:r>
            <a:r>
              <a:rPr lang="en-US" dirty="0"/>
              <a:t>facts to intentionally confuse or mislead consumers. A classic example: stamping a product as sugar- or calorie-free when it does in fact contain some sugar and calories, or touting a product as “healthy” when it is loaded with carbohydrates and sodium.</a:t>
            </a:r>
          </a:p>
          <a:p>
            <a:pPr fontAlgn="base"/>
            <a:r>
              <a:rPr lang="en-US" b="1" dirty="0"/>
              <a:t>Making</a:t>
            </a:r>
            <a:r>
              <a:rPr lang="en-US" dirty="0"/>
              <a:t> false or deceptive comparisons about a rival product. Competition tends to be fierce when rivals resort to side-by-side comparisons. And consumers may find such a technique helpful, as long as the information is accurate and truthful.</a:t>
            </a:r>
          </a:p>
          <a:p>
            <a:pPr fontAlgn="base"/>
            <a:r>
              <a:rPr lang="en-US" b="1" dirty="0"/>
              <a:t>Inciting</a:t>
            </a:r>
            <a:r>
              <a:rPr lang="en-US" dirty="0"/>
              <a:t> fear or applying unnecessary pressure. “Limited time offers” are notorious for the latter, which is fine if a deadline really exists and the tone doesn't sound threatening.</a:t>
            </a:r>
          </a:p>
          <a:p>
            <a:pPr fontAlgn="base"/>
            <a:r>
              <a:rPr lang="en-US" b="1" dirty="0"/>
              <a:t>Exploiting</a:t>
            </a:r>
            <a:r>
              <a:rPr lang="en-US" dirty="0"/>
              <a:t> emotions or a news event. Such instances pop up every once in a while, then make a quick exit when consumers complain about feeling manipulated. Such was the case after the September 11 terrorist attacks, when some advertisers tried to evoke sympathy – for New Yorkers, firefighters and survivors – while also selling their products.</a:t>
            </a:r>
          </a:p>
          <a:p>
            <a:pPr fontAlgn="base"/>
            <a:endParaRPr lang="en-US" dirty="0"/>
          </a:p>
          <a:p>
            <a:endParaRPr lang="en-US" dirty="0"/>
          </a:p>
        </p:txBody>
      </p:sp>
    </p:spTree>
    <p:extLst>
      <p:ext uri="{BB962C8B-B14F-4D97-AF65-F5344CB8AC3E}">
        <p14:creationId xmlns:p14="http://schemas.microsoft.com/office/powerpoint/2010/main" val="110646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7525AF-22F0-5744-94FE-9A4B80039FC6}"/>
              </a:ext>
            </a:extLst>
          </p:cNvPr>
          <p:cNvSpPr>
            <a:spLocks noGrp="1"/>
          </p:cNvSpPr>
          <p:nvPr>
            <p:ph type="title"/>
          </p:nvPr>
        </p:nvSpPr>
        <p:spPr>
          <a:xfrm>
            <a:off x="295835" y="76200"/>
            <a:ext cx="8579224" cy="636494"/>
          </a:xfrm>
        </p:spPr>
        <p:txBody>
          <a:bodyPr>
            <a:normAutofit/>
          </a:bodyPr>
          <a:lstStyle/>
          <a:p>
            <a:pPr algn="ctr"/>
            <a:r>
              <a:rPr lang="en-US" sz="2800" b="1" dirty="0"/>
              <a:t>UNETHICAL MARKETING TACTICS</a:t>
            </a:r>
          </a:p>
        </p:txBody>
      </p:sp>
      <p:sp>
        <p:nvSpPr>
          <p:cNvPr id="3" name="Content Placeholder 2">
            <a:extLst>
              <a:ext uri="{FF2B5EF4-FFF2-40B4-BE49-F238E27FC236}">
                <a16:creationId xmlns="" xmlns:a16="http://schemas.microsoft.com/office/drawing/2014/main" id="{9C3B2DFA-0CD1-E147-8E7C-D9F272A3E384}"/>
              </a:ext>
            </a:extLst>
          </p:cNvPr>
          <p:cNvSpPr>
            <a:spLocks noGrp="1"/>
          </p:cNvSpPr>
          <p:nvPr>
            <p:ph idx="1"/>
          </p:nvPr>
        </p:nvSpPr>
        <p:spPr>
          <a:xfrm>
            <a:off x="295835" y="712694"/>
            <a:ext cx="8579224" cy="6069106"/>
          </a:xfrm>
        </p:spPr>
        <p:txBody>
          <a:bodyPr>
            <a:normAutofit fontScale="92500" lnSpcReduction="10000"/>
          </a:bodyPr>
          <a:lstStyle/>
          <a:p>
            <a:pPr fontAlgn="base"/>
            <a:r>
              <a:rPr lang="en-US" b="1" dirty="0"/>
              <a:t>Stereotyping</a:t>
            </a:r>
            <a:r>
              <a:rPr lang="en-US" dirty="0"/>
              <a:t> or depicting women as sex symbols merely to draw attention to a product. "While it might be intuitive to use models in adverts for beauty products and cosmetics, having half-naked models in adverts for generators, heavy machinery, smartphones and other products not strongly related to women is both nonsensical and unethical,” says Profitable Venture.</a:t>
            </a:r>
          </a:p>
          <a:p>
            <a:pPr fontAlgn="base"/>
            <a:r>
              <a:rPr lang="en-US" b="1" dirty="0"/>
              <a:t>Disparaging</a:t>
            </a:r>
            <a:r>
              <a:rPr lang="en-US" i="1" dirty="0"/>
              <a:t> </a:t>
            </a:r>
            <a:r>
              <a:rPr lang="en-US" dirty="0"/>
              <a:t>references to age, gender, race or religion. Many professional comics have learned the hard way that the line between humor and bad taste can be painfully thin. It might be easier to see if the humor packs an insult or a put-down that makes you grimace. </a:t>
            </a:r>
          </a:p>
          <a:p>
            <a:pPr fontAlgn="base"/>
            <a:r>
              <a:rPr lang="en-US" b="1" dirty="0"/>
              <a:t>Doctoring</a:t>
            </a:r>
            <a:r>
              <a:rPr lang="en-US" i="1" dirty="0"/>
              <a:t> </a:t>
            </a:r>
            <a:r>
              <a:rPr lang="en-US" dirty="0"/>
              <a:t>photos or using photos that are not authentic representations. Most people expect professional photographers and videographers to make the most of lighting and close-ups. But the finished products should be accurate depictions that are free of touch-ups and other enhancement techniques that are designed to mislead</a:t>
            </a:r>
            <a:r>
              <a:rPr lang="en-US" i="1" dirty="0"/>
              <a:t>.</a:t>
            </a:r>
            <a:r>
              <a:rPr lang="en-US" dirty="0"/>
              <a:t> </a:t>
            </a:r>
          </a:p>
          <a:p>
            <a:pPr fontAlgn="base"/>
            <a:r>
              <a:rPr lang="en-US" b="1" dirty="0"/>
              <a:t>Plagiarizing</a:t>
            </a:r>
            <a:r>
              <a:rPr lang="en-US" dirty="0"/>
              <a:t> a competitor. For a small-business owner, discovering that a competitor has copied or impinged on a tagline, blog post or promotion can be painful –or infuriating. The reality is, plagiarism probably happens more often than most businesspeople will ever know, because of the internet. </a:t>
            </a:r>
            <a:endParaRPr lang="en-US" b="1" i="1" dirty="0"/>
          </a:p>
          <a:p>
            <a:pPr fontAlgn="base"/>
            <a:r>
              <a:rPr lang="en-US" b="1" dirty="0"/>
              <a:t>Spamming</a:t>
            </a:r>
            <a:r>
              <a:rPr lang="en-US" dirty="0"/>
              <a:t>, or sending unsolicited emails to potential customers. The FTC allows a business one such opportunity. After that, a business violates the CAN-SPAM act. In effect since 1993, the act also prohibits false or misleading header information and deceptive subject lines.</a:t>
            </a:r>
          </a:p>
          <a:p>
            <a:endParaRPr lang="en-US" dirty="0"/>
          </a:p>
        </p:txBody>
      </p:sp>
    </p:spTree>
    <p:extLst>
      <p:ext uri="{BB962C8B-B14F-4D97-AF65-F5344CB8AC3E}">
        <p14:creationId xmlns:p14="http://schemas.microsoft.com/office/powerpoint/2010/main" val="342649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8496"/>
            <a:ext cx="6242304" cy="633984"/>
          </a:xfrm>
        </p:spPr>
        <p:txBody>
          <a:bodyPr>
            <a:noAutofit/>
          </a:bodyPr>
          <a:lstStyle/>
          <a:p>
            <a:pPr algn="ctr"/>
            <a:r>
              <a:rPr lang="en-US" sz="2800" b="1" dirty="0"/>
              <a:t>1. THE MARKETING MIX - PRODUCT</a:t>
            </a:r>
          </a:p>
        </p:txBody>
      </p:sp>
      <p:sp>
        <p:nvSpPr>
          <p:cNvPr id="3" name="Text Placeholder 2"/>
          <p:cNvSpPr>
            <a:spLocks noGrp="1"/>
          </p:cNvSpPr>
          <p:nvPr>
            <p:ph type="body" idx="1"/>
          </p:nvPr>
        </p:nvSpPr>
        <p:spPr>
          <a:xfrm>
            <a:off x="0" y="987551"/>
            <a:ext cx="5464278" cy="7637834"/>
          </a:xfrm>
        </p:spPr>
        <p:txBody>
          <a:bodyPr>
            <a:normAutofit/>
          </a:bodyPr>
          <a:lstStyle/>
          <a:p>
            <a:pPr marL="285750" indent="-285750">
              <a:buFont typeface="Arial" panose="020B0604020202020204" pitchFamily="34" charset="0"/>
              <a:buChar char="•"/>
            </a:pPr>
            <a:r>
              <a:rPr lang="en-US" sz="1600" dirty="0"/>
              <a:t>Product design – features, quality </a:t>
            </a:r>
          </a:p>
          <a:p>
            <a:pPr marL="257244" indent="-257244">
              <a:buFont typeface="Arial" panose="020B0604020202020204" pitchFamily="34" charset="0"/>
              <a:buChar char="•"/>
            </a:pPr>
            <a:endParaRPr lang="en-US" sz="1600" dirty="0"/>
          </a:p>
          <a:p>
            <a:pPr lvl="0"/>
            <a:r>
              <a:rPr lang="en-US" sz="1600" b="1" dirty="0"/>
              <a:t>50 most iconic product designs:</a:t>
            </a:r>
          </a:p>
          <a:p>
            <a:pPr lvl="0"/>
            <a:r>
              <a:rPr lang="en-US" sz="1600" dirty="0">
                <a:hlinkClick r:id="rId3"/>
              </a:rPr>
              <a:t>https://www.complex.com/style/2013/02/the-50-most-iconic-designs-of-everyday-objects/jc-pennys-coffee-maker</a:t>
            </a:r>
            <a:endParaRPr lang="en-US" sz="1600" dirty="0"/>
          </a:p>
          <a:p>
            <a:pPr marL="257244" indent="-257244">
              <a:buFont typeface="Arial" panose="020B0604020202020204" pitchFamily="34" charset="0"/>
              <a:buChar char="•"/>
            </a:pPr>
            <a:endParaRPr lang="en-US" sz="1600" dirty="0"/>
          </a:p>
          <a:p>
            <a:pPr lvl="0"/>
            <a:r>
              <a:rPr lang="en-US" sz="1600" b="1" dirty="0"/>
              <a:t>VIDEO </a:t>
            </a:r>
            <a:r>
              <a:rPr lang="en-US" sz="1600" b="1" dirty="0" err="1"/>
              <a:t>Lumio</a:t>
            </a:r>
            <a:r>
              <a:rPr lang="en-US" sz="1600" b="1" dirty="0"/>
              <a:t>: </a:t>
            </a:r>
            <a:r>
              <a:rPr lang="en-US" sz="1600" b="1" dirty="0">
                <a:hlinkClick r:id="rId4"/>
              </a:rPr>
              <a:t>https://www.youtube.com/watch?v=kwz1cfN6c0Q</a:t>
            </a:r>
            <a:r>
              <a:rPr lang="en-US" sz="1600" b="1" dirty="0"/>
              <a:t> (1:47</a:t>
            </a:r>
            <a:r>
              <a:rPr lang="en-US" sz="1600" dirty="0"/>
              <a:t>)</a:t>
            </a:r>
          </a:p>
          <a:p>
            <a:pPr marL="257244" indent="-257244">
              <a:buFont typeface="Arial" panose="020B0604020202020204" pitchFamily="34" charset="0"/>
              <a:buChar char="•"/>
            </a:pPr>
            <a:endParaRPr lang="en-US" sz="1600" dirty="0"/>
          </a:p>
          <a:p>
            <a:pPr marL="257244" indent="-257244">
              <a:buFont typeface="Arial" panose="020B0604020202020204" pitchFamily="34" charset="0"/>
              <a:buChar char="•"/>
            </a:pPr>
            <a:r>
              <a:rPr lang="en-US" sz="1600" dirty="0"/>
              <a:t>Product assortment – product range, product mix, product lines</a:t>
            </a:r>
          </a:p>
          <a:p>
            <a:pPr marL="257244" indent="-257244">
              <a:buFont typeface="Arial" panose="020B0604020202020204" pitchFamily="34" charset="0"/>
              <a:buChar char="•"/>
            </a:pPr>
            <a:r>
              <a:rPr lang="en-US" sz="1600" dirty="0"/>
              <a:t>Branding</a:t>
            </a:r>
          </a:p>
          <a:p>
            <a:pPr marL="257244" indent="-257244">
              <a:buFont typeface="Arial" panose="020B0604020202020204" pitchFamily="34" charset="0"/>
              <a:buChar char="•"/>
            </a:pPr>
            <a:r>
              <a:rPr lang="en-US" sz="1600" dirty="0"/>
              <a:t>Packaging and labeling</a:t>
            </a:r>
          </a:p>
          <a:p>
            <a:pPr marL="257244" indent="-257244">
              <a:buFont typeface="Arial" panose="020B0604020202020204" pitchFamily="34" charset="0"/>
              <a:buChar char="•"/>
            </a:pPr>
            <a:endParaRPr lang="en-US" sz="1600" dirty="0"/>
          </a:p>
          <a:p>
            <a:r>
              <a:rPr lang="en-US" sz="1600" b="1" dirty="0"/>
              <a:t>8 iconic packaging designs: </a:t>
            </a:r>
          </a:p>
          <a:p>
            <a:r>
              <a:rPr lang="en-US" sz="1600" dirty="0">
                <a:hlinkClick r:id="rId5"/>
              </a:rPr>
              <a:t>https://blog.hubspot.com/marketing/iconic-packaging-designs-stories</a:t>
            </a:r>
            <a:endParaRPr lang="en-US" sz="1600" dirty="0"/>
          </a:p>
          <a:p>
            <a:pPr marL="257244" indent="-257244">
              <a:buFont typeface="Arial" panose="020B0604020202020204" pitchFamily="34" charset="0"/>
              <a:buChar char="•"/>
            </a:pPr>
            <a:endParaRPr lang="en-US" sz="1600" dirty="0"/>
          </a:p>
          <a:p>
            <a:pPr marL="257244" indent="-257244">
              <a:buFont typeface="Arial" panose="020B0604020202020204" pitchFamily="34" charset="0"/>
              <a:buChar char="•"/>
            </a:pPr>
            <a:r>
              <a:rPr lang="en-US" sz="1600" dirty="0"/>
              <a:t>Services (complementary service, after-sales service, service level)</a:t>
            </a:r>
          </a:p>
          <a:p>
            <a:pPr marL="257244" indent="-257244">
              <a:buFont typeface="Arial" panose="020B0604020202020204" pitchFamily="34" charset="0"/>
              <a:buChar char="•"/>
            </a:pPr>
            <a:r>
              <a:rPr lang="en-US" sz="1600" dirty="0"/>
              <a:t>Guarantees and warranties</a:t>
            </a:r>
          </a:p>
          <a:p>
            <a:pPr marL="257244" indent="-257244">
              <a:buFont typeface="Arial" panose="020B0604020202020204" pitchFamily="34" charset="0"/>
              <a:buChar char="•"/>
            </a:pPr>
            <a:r>
              <a:rPr lang="en-US" sz="1600" dirty="0"/>
              <a:t>Returns</a:t>
            </a:r>
          </a:p>
          <a:p>
            <a:pPr marL="257244" indent="-257244">
              <a:buFont typeface="Arial" panose="020B0604020202020204" pitchFamily="34" charset="0"/>
              <a:buChar char="•"/>
            </a:pPr>
            <a:r>
              <a:rPr lang="en-US" sz="1600" dirty="0"/>
              <a:t>Managing products through the life-cycle</a:t>
            </a:r>
          </a:p>
          <a:p>
            <a:pPr lvl="0"/>
            <a:endParaRPr lang="en-US" dirty="0"/>
          </a:p>
          <a:p>
            <a:pPr lvl="0"/>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8303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3" y="76200"/>
            <a:ext cx="8325134" cy="619836"/>
          </a:xfrm>
        </p:spPr>
        <p:txBody>
          <a:bodyPr>
            <a:normAutofit fontScale="90000"/>
          </a:bodyPr>
          <a:lstStyle/>
          <a:p>
            <a:r>
              <a:rPr lang="en-US" sz="2800" b="1" dirty="0" smtClean="0"/>
              <a:t>CLASS DISCUSSION: MARKETING AND PANDEMICS</a:t>
            </a:r>
            <a:endParaRPr lang="en-US" sz="2800" b="1" dirty="0"/>
          </a:p>
        </p:txBody>
      </p:sp>
      <p:sp>
        <p:nvSpPr>
          <p:cNvPr id="3" name="Content Placeholder 2"/>
          <p:cNvSpPr>
            <a:spLocks noGrp="1"/>
          </p:cNvSpPr>
          <p:nvPr>
            <p:ph idx="1"/>
          </p:nvPr>
        </p:nvSpPr>
        <p:spPr>
          <a:xfrm>
            <a:off x="286603" y="914400"/>
            <a:ext cx="8598090" cy="5257800"/>
          </a:xfrm>
        </p:spPr>
        <p:txBody>
          <a:bodyPr>
            <a:normAutofit/>
          </a:bodyPr>
          <a:lstStyle/>
          <a:p>
            <a:pPr marL="0" indent="0">
              <a:buNone/>
            </a:pPr>
            <a:endParaRPr lang="en-US" sz="2400" dirty="0"/>
          </a:p>
          <a:p>
            <a:pPr marL="0" indent="0">
              <a:buNone/>
            </a:pPr>
            <a:r>
              <a:rPr lang="en-US" sz="2400" dirty="0" smtClean="0"/>
              <a:t>What unethical marketing practices would you predict being used during the coronavirus pandemic? Consider how the marketing concepts we have discussed today might be used against a vulnerable public during this crisis.</a:t>
            </a:r>
          </a:p>
        </p:txBody>
      </p:sp>
    </p:spTree>
    <p:extLst>
      <p:ext uri="{BB962C8B-B14F-4D97-AF65-F5344CB8AC3E}">
        <p14:creationId xmlns:p14="http://schemas.microsoft.com/office/powerpoint/2010/main" val="398707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43571"/>
            <a:ext cx="9144000" cy="395877"/>
          </a:xfrm>
        </p:spPr>
        <p:txBody>
          <a:bodyPr>
            <a:noAutofit/>
          </a:bodyPr>
          <a:lstStyle/>
          <a:p>
            <a:pPr algn="ctr"/>
            <a:r>
              <a:rPr lang="en-US" sz="2800" b="1" dirty="0"/>
              <a:t>MARKETING IN BOSTON</a:t>
            </a:r>
          </a:p>
        </p:txBody>
      </p:sp>
      <p:sp>
        <p:nvSpPr>
          <p:cNvPr id="3" name="Content Placeholder 2"/>
          <p:cNvSpPr>
            <a:spLocks noGrp="1"/>
          </p:cNvSpPr>
          <p:nvPr>
            <p:ph idx="1"/>
          </p:nvPr>
        </p:nvSpPr>
        <p:spPr>
          <a:xfrm>
            <a:off x="284634" y="1542558"/>
            <a:ext cx="8403239" cy="4458862"/>
          </a:xfrm>
        </p:spPr>
        <p:txBody>
          <a:bodyPr/>
          <a:lstStyle/>
          <a:p>
            <a:pPr marL="0" indent="0">
              <a:buNone/>
            </a:pPr>
            <a:endParaRPr lang="en-US"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The Boston Red Sox Marketing Campaign</a:t>
            </a:r>
          </a:p>
          <a:p>
            <a:pPr marL="0" indent="0">
              <a:buNone/>
            </a:pPr>
            <a:r>
              <a:rPr lang="en-US" sz="1200" dirty="0">
                <a:hlinkClick r:id="rId2"/>
              </a:rPr>
              <a:t>https://www.ctpboston.com/work/boston-red-sox/season-campaign/</a:t>
            </a:r>
            <a:r>
              <a:rPr lang="en-US" sz="1200" dirty="0"/>
              <a:t>             </a:t>
            </a:r>
          </a:p>
          <a:p>
            <a:pPr marL="0" indent="0">
              <a:buNone/>
            </a:pPr>
            <a:endParaRPr lang="en-US" sz="1200" dirty="0">
              <a:latin typeface="Calibri" panose="020F0502020204030204" pitchFamily="34" charset="0"/>
              <a:cs typeface="Calibri" panose="020F0502020204030204" pitchFamily="34" charset="0"/>
            </a:endParaRPr>
          </a:p>
          <a:p>
            <a:pPr marL="0" indent="0">
              <a:buNone/>
            </a:pPr>
            <a:r>
              <a:rPr lang="en-US" sz="1600" dirty="0" err="1">
                <a:latin typeface="Calibri" panose="020F0502020204030204" pitchFamily="34" charset="0"/>
                <a:cs typeface="Calibri" panose="020F0502020204030204" pitchFamily="34" charset="0"/>
              </a:rPr>
              <a:t>HubSpot</a:t>
            </a:r>
            <a:r>
              <a:rPr lang="en-US" sz="1600" dirty="0">
                <a:latin typeface="Calibri" panose="020F0502020204030204" pitchFamily="34" charset="0"/>
                <a:cs typeface="Calibri" panose="020F0502020204030204" pitchFamily="34" charset="0"/>
              </a:rPr>
              <a:t> (Cambridge, MA)</a:t>
            </a:r>
          </a:p>
          <a:p>
            <a:pPr marL="0" indent="0">
              <a:buNone/>
            </a:pPr>
            <a:r>
              <a:rPr lang="en-US" sz="1200" dirty="0">
                <a:latin typeface="Calibri" panose="020F0502020204030204" pitchFamily="34" charset="0"/>
                <a:cs typeface="Calibri" panose="020F0502020204030204" pitchFamily="34" charset="0"/>
              </a:rPr>
              <a:t>Inbound Marketing </a:t>
            </a:r>
            <a:r>
              <a:rPr lang="en-US" sz="1200" dirty="0">
                <a:hlinkClick r:id="rId3"/>
              </a:rPr>
              <a:t>https://www.hubspot.com/</a:t>
            </a:r>
            <a:endParaRPr lang="en-US" sz="1200" dirty="0">
              <a:latin typeface="Calibri" panose="020F0502020204030204" pitchFamily="34" charset="0"/>
              <a:cs typeface="Calibri" panose="020F0502020204030204" pitchFamily="34" charset="0"/>
            </a:endParaRPr>
          </a:p>
          <a:p>
            <a:pPr marL="0" indent="0">
              <a:buNone/>
            </a:pPr>
            <a:endParaRPr lang="en-US" sz="1200" dirty="0">
              <a:latin typeface="Calibri" panose="020F0502020204030204" pitchFamily="34" charset="0"/>
              <a:cs typeface="Calibri" panose="020F0502020204030204" pitchFamily="34" charset="0"/>
            </a:endParaRPr>
          </a:p>
          <a:p>
            <a:pPr marL="0" indent="0">
              <a:buNone/>
            </a:pPr>
            <a:r>
              <a:rPr lang="en-US" sz="1600" dirty="0">
                <a:latin typeface="Calibri" panose="020F0502020204030204" pitchFamily="34" charset="0"/>
                <a:cs typeface="Calibri" panose="020F0502020204030204" pitchFamily="34" charset="0"/>
              </a:rPr>
              <a:t>MBTA Customer Opinion Panel</a:t>
            </a:r>
          </a:p>
          <a:p>
            <a:pPr marL="0" indent="0">
              <a:buNone/>
            </a:pPr>
            <a:r>
              <a:rPr lang="en-US" sz="1200" dirty="0">
                <a:hlinkClick r:id="rId4"/>
              </a:rPr>
              <a:t>https://www.mbta.com/customer-opinion-panel</a:t>
            </a:r>
            <a:endParaRPr lang="en-US" sz="1200" dirty="0">
              <a:latin typeface="Calibri" panose="020F0502020204030204" pitchFamily="34" charset="0"/>
              <a:cs typeface="Calibri" panose="020F0502020204030204" pitchFamily="34" charset="0"/>
            </a:endParaRPr>
          </a:p>
          <a:p>
            <a:pPr marL="0" indent="0">
              <a:buNone/>
            </a:pPr>
            <a:endParaRPr lang="en-US" sz="1500" dirty="0">
              <a:latin typeface="Calibri" panose="020F0502020204030204" pitchFamily="34" charset="0"/>
              <a:cs typeface="Calibri" panose="020F0502020204030204" pitchFamily="34" charset="0"/>
            </a:endParaRPr>
          </a:p>
          <a:p>
            <a:pPr marL="0" indent="0">
              <a:buNone/>
            </a:pPr>
            <a:endParaRPr lang="en-US" sz="1500" dirty="0">
              <a:latin typeface="Calibri" panose="020F0502020204030204" pitchFamily="34" charset="0"/>
              <a:cs typeface="Calibri" panose="020F0502020204030204" pitchFamily="34" charset="0"/>
            </a:endParaRPr>
          </a:p>
          <a:p>
            <a:pPr marL="0" indent="0">
              <a:buNone/>
            </a:pPr>
            <a:endParaRPr lang="en-US" sz="15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4415" y="3112445"/>
            <a:ext cx="2215139" cy="91463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4453" y="1542558"/>
            <a:ext cx="2115101" cy="1200462"/>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0673" y="4480358"/>
            <a:ext cx="3715718" cy="775300"/>
          </a:xfrm>
          <a:prstGeom prst="rect">
            <a:avLst/>
          </a:prstGeom>
        </p:spPr>
      </p:pic>
    </p:spTree>
    <p:extLst>
      <p:ext uri="{BB962C8B-B14F-4D97-AF65-F5344CB8AC3E}">
        <p14:creationId xmlns:p14="http://schemas.microsoft.com/office/powerpoint/2010/main" val="128136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73AAFD-2901-FF41-BAA3-A426CF4946AA}"/>
              </a:ext>
            </a:extLst>
          </p:cNvPr>
          <p:cNvSpPr>
            <a:spLocks noGrp="1"/>
          </p:cNvSpPr>
          <p:nvPr>
            <p:ph type="title"/>
          </p:nvPr>
        </p:nvSpPr>
        <p:spPr>
          <a:xfrm>
            <a:off x="113138" y="206131"/>
            <a:ext cx="9030862" cy="571649"/>
          </a:xfrm>
        </p:spPr>
        <p:txBody>
          <a:bodyPr>
            <a:noAutofit/>
          </a:bodyPr>
          <a:lstStyle/>
          <a:p>
            <a:pPr algn="ctr"/>
            <a:r>
              <a:rPr lang="en-US" sz="2800" b="1" dirty="0"/>
              <a:t>RESOURCES</a:t>
            </a:r>
          </a:p>
        </p:txBody>
      </p:sp>
      <p:sp>
        <p:nvSpPr>
          <p:cNvPr id="3" name="Content Placeholder 2">
            <a:extLst>
              <a:ext uri="{FF2B5EF4-FFF2-40B4-BE49-F238E27FC236}">
                <a16:creationId xmlns="" xmlns:a16="http://schemas.microsoft.com/office/drawing/2014/main" id="{F43A4504-AD00-D74B-9707-907023726821}"/>
              </a:ext>
            </a:extLst>
          </p:cNvPr>
          <p:cNvSpPr>
            <a:spLocks noGrp="1"/>
          </p:cNvSpPr>
          <p:nvPr>
            <p:ph idx="1"/>
          </p:nvPr>
        </p:nvSpPr>
        <p:spPr>
          <a:xfrm>
            <a:off x="198885" y="1168507"/>
            <a:ext cx="8859367" cy="5483362"/>
          </a:xfrm>
        </p:spPr>
        <p:txBody>
          <a:bodyPr>
            <a:normAutofit/>
          </a:bodyPr>
          <a:lstStyle/>
          <a:p>
            <a:pPr marL="0" indent="0">
              <a:buNone/>
            </a:pPr>
            <a:r>
              <a:rPr lang="en-US" dirty="0"/>
              <a:t>1. Marketing Plan Guide (SCORE) </a:t>
            </a:r>
          </a:p>
          <a:p>
            <a:pPr marL="0" indent="0">
              <a:buNone/>
            </a:pPr>
            <a:r>
              <a:rPr lang="en-US" sz="1350" dirty="0">
                <a:hlinkClick r:id="rId2"/>
              </a:rPr>
              <a:t>https://www.score.org/resource/marketing-plan-guide</a:t>
            </a:r>
            <a:endParaRPr lang="en-US" sz="1350" dirty="0"/>
          </a:p>
          <a:p>
            <a:pPr marL="0" indent="0">
              <a:buNone/>
            </a:pPr>
            <a:r>
              <a:rPr lang="en-US" dirty="0"/>
              <a:t>2. Annual Marketing Budget Template (SCORE)</a:t>
            </a:r>
          </a:p>
          <a:p>
            <a:pPr marL="0" indent="0">
              <a:buNone/>
            </a:pPr>
            <a:r>
              <a:rPr lang="en-US" sz="1350" dirty="0">
                <a:hlinkClick r:id="rId3"/>
              </a:rPr>
              <a:t>https://www.score.org/resource/annual-marketing-budget-template</a:t>
            </a:r>
            <a:endParaRPr lang="en-US" sz="1350" dirty="0"/>
          </a:p>
          <a:p>
            <a:pPr marL="0" indent="0">
              <a:buNone/>
            </a:pPr>
            <a:r>
              <a:rPr lang="en-US" dirty="0"/>
              <a:t>3. Google for Small Business</a:t>
            </a:r>
          </a:p>
          <a:p>
            <a:pPr marL="0" indent="0">
              <a:buNone/>
            </a:pPr>
            <a:r>
              <a:rPr lang="en-US" sz="1350" dirty="0">
                <a:hlinkClick r:id="rId4"/>
              </a:rPr>
              <a:t>https://smallbusiness.withgoogle.com/</a:t>
            </a:r>
            <a:endParaRPr lang="en-US" sz="1350" dirty="0"/>
          </a:p>
          <a:p>
            <a:pPr marL="0" indent="0">
              <a:buNone/>
            </a:pPr>
            <a:r>
              <a:rPr lang="en-US" dirty="0"/>
              <a:t>4. Resources for Minority-Owned Businesses</a:t>
            </a:r>
          </a:p>
          <a:p>
            <a:pPr marL="0" indent="0">
              <a:buNone/>
            </a:pPr>
            <a:r>
              <a:rPr lang="en-US" sz="1400" dirty="0">
                <a:hlinkClick r:id="rId5"/>
              </a:rPr>
              <a:t>https://www.fundingcircle.com/us/resources/minority-owned-businesses/</a:t>
            </a:r>
            <a:endParaRPr lang="en-US" sz="1400" dirty="0"/>
          </a:p>
          <a:p>
            <a:pPr marL="0" indent="0">
              <a:buNone/>
            </a:pPr>
            <a:endParaRPr lang="en-US" dirty="0"/>
          </a:p>
        </p:txBody>
      </p:sp>
    </p:spTree>
    <p:extLst>
      <p:ext uri="{BB962C8B-B14F-4D97-AF65-F5344CB8AC3E}">
        <p14:creationId xmlns:p14="http://schemas.microsoft.com/office/powerpoint/2010/main" val="108594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B5BB4E-B2BD-CD48-98D7-08ED9BE700F4}"/>
              </a:ext>
            </a:extLst>
          </p:cNvPr>
          <p:cNvSpPr>
            <a:spLocks noGrp="1"/>
          </p:cNvSpPr>
          <p:nvPr>
            <p:ph type="title"/>
          </p:nvPr>
        </p:nvSpPr>
        <p:spPr>
          <a:xfrm>
            <a:off x="113139" y="190008"/>
            <a:ext cx="6190125" cy="541512"/>
          </a:xfrm>
        </p:spPr>
        <p:txBody>
          <a:bodyPr>
            <a:noAutofit/>
          </a:bodyPr>
          <a:lstStyle/>
          <a:p>
            <a:pPr algn="ctr"/>
            <a:r>
              <a:rPr lang="en-US" sz="2800" b="1" dirty="0"/>
              <a:t>THE MARKETING MIX - PLACE</a:t>
            </a:r>
          </a:p>
        </p:txBody>
      </p:sp>
      <p:sp>
        <p:nvSpPr>
          <p:cNvPr id="3" name="Text Placeholder 2">
            <a:extLst>
              <a:ext uri="{FF2B5EF4-FFF2-40B4-BE49-F238E27FC236}">
                <a16:creationId xmlns="" xmlns:a16="http://schemas.microsoft.com/office/drawing/2014/main" id="{F257B199-0653-0942-9712-3608C491D3B0}"/>
              </a:ext>
            </a:extLst>
          </p:cNvPr>
          <p:cNvSpPr>
            <a:spLocks noGrp="1"/>
          </p:cNvSpPr>
          <p:nvPr>
            <p:ph type="body" idx="1"/>
          </p:nvPr>
        </p:nvSpPr>
        <p:spPr>
          <a:xfrm>
            <a:off x="113139" y="731520"/>
            <a:ext cx="6513904" cy="5320488"/>
          </a:xfrm>
        </p:spPr>
        <p:txBody>
          <a:bodyPr>
            <a:normAutofit fontScale="92500" lnSpcReduction="10000"/>
          </a:bodyPr>
          <a:lstStyle/>
          <a:p>
            <a:pPr marL="342991" indent="-342991">
              <a:buFont typeface="Arial" panose="020B0604020202020204" pitchFamily="34" charset="0"/>
              <a:buChar char="•"/>
            </a:pPr>
            <a:r>
              <a:rPr lang="en-US" dirty="0">
                <a:cs typeface="Calibri" panose="020F0502020204030204" pitchFamily="34" charset="0"/>
              </a:rPr>
              <a:t>Strategies such as intensive distribution, selective distribution, exclusive distribution</a:t>
            </a:r>
          </a:p>
          <a:p>
            <a:pPr marL="257244" indent="-257244">
              <a:buFont typeface="Arial" panose="020B0604020202020204" pitchFamily="34" charset="0"/>
              <a:buChar char="•"/>
            </a:pPr>
            <a:endParaRPr lang="en-US" dirty="0">
              <a:cs typeface="Calibri" panose="020F0502020204030204" pitchFamily="34" charset="0"/>
            </a:endParaRPr>
          </a:p>
          <a:p>
            <a:pPr marL="257244" indent="-257244">
              <a:buFont typeface="Arial" panose="020B0604020202020204" pitchFamily="34" charset="0"/>
              <a:buChar char="•"/>
            </a:pPr>
            <a:r>
              <a:rPr lang="en-US" dirty="0">
                <a:cs typeface="Calibri" panose="020F0502020204030204" pitchFamily="34" charset="0"/>
              </a:rPr>
              <a:t>Franchising</a:t>
            </a:r>
          </a:p>
          <a:p>
            <a:pPr marL="257244" indent="-257244">
              <a:buFont typeface="Arial" panose="020B0604020202020204" pitchFamily="34" charset="0"/>
              <a:buChar char="•"/>
            </a:pPr>
            <a:endParaRPr lang="en-US" dirty="0">
              <a:cs typeface="Calibri" panose="020F0502020204030204" pitchFamily="34" charset="0"/>
            </a:endParaRPr>
          </a:p>
          <a:p>
            <a:pPr marL="257244" indent="-257244">
              <a:buFont typeface="Arial" panose="020B0604020202020204" pitchFamily="34" charset="0"/>
              <a:buChar char="•"/>
            </a:pPr>
            <a:r>
              <a:rPr lang="en-US" dirty="0">
                <a:cs typeface="Calibri" panose="020F0502020204030204" pitchFamily="34" charset="0"/>
              </a:rPr>
              <a:t>Market coverage</a:t>
            </a:r>
          </a:p>
          <a:p>
            <a:r>
              <a:rPr lang="en-US" sz="1400" b="1" dirty="0">
                <a:cs typeface="Calibri" panose="020F0502020204030204" pitchFamily="34" charset="0"/>
              </a:rPr>
              <a:t>VIDEO Ikea Place</a:t>
            </a:r>
            <a:r>
              <a:rPr lang="en-US"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hlinkClick r:id="rId2"/>
              </a:rPr>
              <a:t>https://www.youtube.com/watch?v=UudV1VdFtuQ</a:t>
            </a:r>
            <a:r>
              <a:rPr lang="en-US" sz="1400" b="1" dirty="0">
                <a:latin typeface="Times New Roman" panose="02020603050405020304" pitchFamily="18" charset="0"/>
                <a:cs typeface="Times New Roman" panose="02020603050405020304" pitchFamily="18" charset="0"/>
              </a:rPr>
              <a:t>  (1:00)</a:t>
            </a:r>
          </a:p>
          <a:p>
            <a:pPr marL="257244" indent="-257244">
              <a:buFont typeface="Arial" panose="020B0604020202020204" pitchFamily="34" charset="0"/>
              <a:buChar char="•"/>
            </a:pPr>
            <a:endParaRPr lang="en-US" sz="1400" dirty="0">
              <a:cs typeface="Calibri" panose="020F0502020204030204" pitchFamily="34" charset="0"/>
            </a:endParaRPr>
          </a:p>
          <a:p>
            <a:pPr marL="257244" indent="-257244">
              <a:buFont typeface="Arial" panose="020B0604020202020204" pitchFamily="34" charset="0"/>
              <a:buChar char="•"/>
            </a:pPr>
            <a:r>
              <a:rPr lang="en-US" dirty="0">
                <a:cs typeface="Calibri" panose="020F0502020204030204" pitchFamily="34" charset="0"/>
              </a:rPr>
              <a:t>Channel member selection and channel member relationships</a:t>
            </a:r>
          </a:p>
          <a:p>
            <a:pPr marL="257244" indent="-257244">
              <a:buFont typeface="Arial" panose="020B0604020202020204" pitchFamily="34" charset="0"/>
              <a:buChar char="•"/>
            </a:pPr>
            <a:endParaRPr lang="en-US" dirty="0">
              <a:cs typeface="Calibri" panose="020F0502020204030204" pitchFamily="34" charset="0"/>
            </a:endParaRPr>
          </a:p>
          <a:p>
            <a:pPr marL="257244" indent="-257244">
              <a:buFont typeface="Arial" panose="020B0604020202020204" pitchFamily="34" charset="0"/>
              <a:buChar char="•"/>
            </a:pPr>
            <a:r>
              <a:rPr lang="en-US" dirty="0">
                <a:cs typeface="Calibri" panose="020F0502020204030204" pitchFamily="34" charset="0"/>
              </a:rPr>
              <a:t>Assortment</a:t>
            </a:r>
          </a:p>
          <a:p>
            <a:pPr marL="257244" indent="-257244">
              <a:buFont typeface="Arial" panose="020B0604020202020204" pitchFamily="34" charset="0"/>
              <a:buChar char="•"/>
            </a:pPr>
            <a:endParaRPr lang="en-US" dirty="0">
              <a:cs typeface="Calibri" panose="020F0502020204030204" pitchFamily="34" charset="0"/>
            </a:endParaRPr>
          </a:p>
          <a:p>
            <a:pPr marL="257244" indent="-257244">
              <a:buFont typeface="Arial" panose="020B0604020202020204" pitchFamily="34" charset="0"/>
              <a:buChar char="•"/>
            </a:pPr>
            <a:r>
              <a:rPr lang="en-US" dirty="0">
                <a:cs typeface="Calibri" panose="020F0502020204030204" pitchFamily="34" charset="0"/>
              </a:rPr>
              <a:t>Location decisions</a:t>
            </a:r>
          </a:p>
          <a:p>
            <a:endParaRPr lang="en-US" dirty="0">
              <a:cs typeface="Calibri" panose="020F0502020204030204" pitchFamily="34" charset="0"/>
            </a:endParaRPr>
          </a:p>
          <a:p>
            <a:r>
              <a:rPr lang="en-US" sz="1400" b="1" dirty="0">
                <a:cs typeface="Calibri" panose="020F0502020204030204" pitchFamily="34" charset="0"/>
              </a:rPr>
              <a:t>VIDEO: Beacon Technology</a:t>
            </a:r>
            <a:r>
              <a:rPr lang="en-US" sz="1400" dirty="0">
                <a:cs typeface="Calibri" panose="020F0502020204030204" pitchFamily="34" charset="0"/>
              </a:rPr>
              <a:t> </a:t>
            </a:r>
            <a:r>
              <a:rPr lang="en-US" sz="1400" b="1" dirty="0">
                <a:hlinkClick r:id="rId3"/>
              </a:rPr>
              <a:t>https://www.youtube.com/watch?v=ZGL0HpNm5BY</a:t>
            </a:r>
            <a:r>
              <a:rPr lang="en-US" sz="1400" b="1" dirty="0"/>
              <a:t> (3:31)</a:t>
            </a:r>
            <a:endParaRPr lang="en-US" sz="1400" b="1" dirty="0">
              <a:cs typeface="Calibri" panose="020F0502020204030204" pitchFamily="34" charset="0"/>
            </a:endParaRPr>
          </a:p>
          <a:p>
            <a:pPr marL="257244" indent="-257244">
              <a:buFont typeface="Arial" panose="020B0604020202020204" pitchFamily="34" charset="0"/>
              <a:buChar char="•"/>
            </a:pPr>
            <a:endParaRPr lang="en-US" sz="1400" dirty="0">
              <a:cs typeface="Calibri" panose="020F0502020204030204" pitchFamily="34" charset="0"/>
            </a:endParaRPr>
          </a:p>
          <a:p>
            <a:pPr marL="257244" indent="-257244">
              <a:buFont typeface="Arial" panose="020B0604020202020204" pitchFamily="34" charset="0"/>
              <a:buChar char="•"/>
            </a:pPr>
            <a:r>
              <a:rPr lang="en-US" dirty="0">
                <a:cs typeface="Calibri" panose="020F0502020204030204" pitchFamily="34" charset="0"/>
              </a:rPr>
              <a:t>Inventory</a:t>
            </a:r>
          </a:p>
          <a:p>
            <a:pPr marL="257244" indent="-257244">
              <a:buFont typeface="Arial" panose="020B0604020202020204" pitchFamily="34" charset="0"/>
              <a:buChar char="•"/>
            </a:pPr>
            <a:endParaRPr lang="en-US" dirty="0">
              <a:cs typeface="Calibri" panose="020F0502020204030204" pitchFamily="34" charset="0"/>
            </a:endParaRPr>
          </a:p>
          <a:p>
            <a:pPr marL="257244" indent="-257244">
              <a:buFont typeface="Arial" panose="020B0604020202020204" pitchFamily="34" charset="0"/>
              <a:buChar char="•"/>
            </a:pPr>
            <a:r>
              <a:rPr lang="en-US" dirty="0">
                <a:cs typeface="Calibri" panose="020F0502020204030204" pitchFamily="34" charset="0"/>
              </a:rPr>
              <a:t>Transport, warehousing and logistics</a:t>
            </a:r>
          </a:p>
          <a:p>
            <a:endParaRPr lang="en-US" dirty="0"/>
          </a:p>
        </p:txBody>
      </p:sp>
    </p:spTree>
    <p:extLst>
      <p:ext uri="{BB962C8B-B14F-4D97-AF65-F5344CB8AC3E}">
        <p14:creationId xmlns:p14="http://schemas.microsoft.com/office/powerpoint/2010/main" val="39225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707F32-2A49-8542-A526-ED7C0FDEE782}"/>
              </a:ext>
            </a:extLst>
          </p:cNvPr>
          <p:cNvSpPr>
            <a:spLocks noGrp="1"/>
          </p:cNvSpPr>
          <p:nvPr>
            <p:ph type="title"/>
          </p:nvPr>
        </p:nvSpPr>
        <p:spPr>
          <a:xfrm>
            <a:off x="123793" y="274535"/>
            <a:ext cx="5850288" cy="628814"/>
          </a:xfrm>
        </p:spPr>
        <p:txBody>
          <a:bodyPr>
            <a:normAutofit fontScale="90000"/>
          </a:bodyPr>
          <a:lstStyle/>
          <a:p>
            <a:pPr algn="ctr"/>
            <a:r>
              <a:rPr lang="en-US" sz="3600" b="1" dirty="0"/>
              <a:t>THE MARKETING MIX - PRICE</a:t>
            </a:r>
          </a:p>
        </p:txBody>
      </p:sp>
      <p:sp>
        <p:nvSpPr>
          <p:cNvPr id="3" name="Text Placeholder 2">
            <a:extLst>
              <a:ext uri="{FF2B5EF4-FFF2-40B4-BE49-F238E27FC236}">
                <a16:creationId xmlns="" xmlns:a16="http://schemas.microsoft.com/office/drawing/2014/main" id="{512B7522-7E37-ED47-82C2-DF61C870D766}"/>
              </a:ext>
            </a:extLst>
          </p:cNvPr>
          <p:cNvSpPr>
            <a:spLocks noGrp="1"/>
          </p:cNvSpPr>
          <p:nvPr>
            <p:ph type="body" idx="1"/>
          </p:nvPr>
        </p:nvSpPr>
        <p:spPr>
          <a:xfrm>
            <a:off x="227469" y="1065230"/>
            <a:ext cx="6458441" cy="4457746"/>
          </a:xfrm>
        </p:spPr>
        <p:txBody>
          <a:bodyPr>
            <a:normAutofit/>
          </a:bodyPr>
          <a:lstStyle/>
          <a:p>
            <a:pPr lvl="0"/>
            <a:endParaRPr lang="en-US" sz="2000" dirty="0">
              <a:cs typeface="Calibri" panose="020F0502020204030204" pitchFamily="34" charset="0"/>
            </a:endParaRPr>
          </a:p>
          <a:p>
            <a:pPr marL="257244" indent="-257244">
              <a:buFont typeface="Arial" panose="020B0604020202020204" pitchFamily="34" charset="0"/>
              <a:buChar char="•"/>
            </a:pPr>
            <a:r>
              <a:rPr lang="en-US" sz="2000" dirty="0">
                <a:cs typeface="Calibri" panose="020F0502020204030204" pitchFamily="34" charset="0"/>
              </a:rPr>
              <a:t>Price strategy (Every Day Low Pricing, High/Low, Penetration Pricing, Price Skimming)</a:t>
            </a:r>
          </a:p>
          <a:p>
            <a:pPr marL="257244" indent="-257244">
              <a:buFont typeface="Arial" panose="020B0604020202020204" pitchFamily="34" charset="0"/>
              <a:buChar char="•"/>
            </a:pPr>
            <a:endParaRPr lang="en-US" sz="2000" dirty="0">
              <a:cs typeface="Calibri" panose="020F0502020204030204" pitchFamily="34" charset="0"/>
            </a:endParaRPr>
          </a:p>
          <a:p>
            <a:pPr marL="257244" indent="-257244">
              <a:buFont typeface="Arial" panose="020B0604020202020204" pitchFamily="34" charset="0"/>
              <a:buChar char="•"/>
            </a:pPr>
            <a:r>
              <a:rPr lang="en-US" sz="2000" dirty="0">
                <a:cs typeface="Calibri" panose="020F0502020204030204" pitchFamily="34" charset="0"/>
              </a:rPr>
              <a:t>Price tactics (Markdowns, Seasonal Discounts, Coupons, Rebates, Leasing, Bundling, Leader)</a:t>
            </a:r>
          </a:p>
          <a:p>
            <a:pPr marL="257244" indent="-257244">
              <a:buFont typeface="Arial" panose="020B0604020202020204" pitchFamily="34" charset="0"/>
              <a:buChar char="•"/>
            </a:pPr>
            <a:endParaRPr lang="en-US" sz="2000" dirty="0">
              <a:cs typeface="Calibri" panose="020F0502020204030204" pitchFamily="34" charset="0"/>
            </a:endParaRPr>
          </a:p>
          <a:p>
            <a:pPr marL="257244" indent="-257244">
              <a:buFont typeface="Arial" panose="020B0604020202020204" pitchFamily="34" charset="0"/>
              <a:buChar char="•"/>
            </a:pPr>
            <a:r>
              <a:rPr lang="en-US" sz="2000" dirty="0">
                <a:cs typeface="Calibri" panose="020F0502020204030204" pitchFamily="34" charset="0"/>
              </a:rPr>
              <a:t>Price-setting (Cost-Based, Competition-Based, Value-Based) </a:t>
            </a:r>
          </a:p>
          <a:p>
            <a:pPr marL="257244" indent="-257244">
              <a:buFont typeface="Arial" panose="020B0604020202020204" pitchFamily="34" charset="0"/>
              <a:buChar char="•"/>
            </a:pPr>
            <a:endParaRPr lang="en-US" sz="2000" dirty="0">
              <a:cs typeface="Calibri" panose="020F0502020204030204" pitchFamily="34" charset="0"/>
            </a:endParaRPr>
          </a:p>
          <a:p>
            <a:pPr marL="257244" indent="-257244">
              <a:buFont typeface="Arial" panose="020B0604020202020204" pitchFamily="34" charset="0"/>
              <a:buChar char="•"/>
            </a:pPr>
            <a:r>
              <a:rPr lang="en-US" sz="2000" dirty="0">
                <a:cs typeface="Calibri" panose="020F0502020204030204" pitchFamily="34" charset="0"/>
              </a:rPr>
              <a:t>Payment terms – (credit, payment methods)</a:t>
            </a:r>
          </a:p>
          <a:p>
            <a:pPr marL="257244" indent="-257244">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57244" indent="-257244">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a:p>
            <a:endParaRPr lang="en-US" sz="1350" b="1"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644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3D30C8-87AC-4449-880B-2506D64198A4}"/>
              </a:ext>
            </a:extLst>
          </p:cNvPr>
          <p:cNvSpPr>
            <a:spLocks noGrp="1"/>
          </p:cNvSpPr>
          <p:nvPr>
            <p:ph type="title"/>
          </p:nvPr>
        </p:nvSpPr>
        <p:spPr>
          <a:xfrm>
            <a:off x="0" y="180870"/>
            <a:ext cx="6193536" cy="628814"/>
          </a:xfrm>
        </p:spPr>
        <p:txBody>
          <a:bodyPr>
            <a:noAutofit/>
          </a:bodyPr>
          <a:lstStyle/>
          <a:p>
            <a:r>
              <a:rPr lang="en-US" sz="2800" b="1" dirty="0"/>
              <a:t>THE MARKETING MIX - PROMOTION</a:t>
            </a:r>
          </a:p>
        </p:txBody>
      </p:sp>
      <p:sp>
        <p:nvSpPr>
          <p:cNvPr id="3" name="Text Placeholder 2">
            <a:extLst>
              <a:ext uri="{FF2B5EF4-FFF2-40B4-BE49-F238E27FC236}">
                <a16:creationId xmlns="" xmlns:a16="http://schemas.microsoft.com/office/drawing/2014/main" id="{35410A99-5C0D-6740-9F6C-51643BE0F35C}"/>
              </a:ext>
            </a:extLst>
          </p:cNvPr>
          <p:cNvSpPr>
            <a:spLocks noGrp="1"/>
          </p:cNvSpPr>
          <p:nvPr>
            <p:ph type="body" idx="1"/>
          </p:nvPr>
        </p:nvSpPr>
        <p:spPr>
          <a:xfrm>
            <a:off x="142041" y="914401"/>
            <a:ext cx="6221069" cy="5035296"/>
          </a:xfrm>
        </p:spPr>
        <p:txBody>
          <a:bodyPr/>
          <a:lstStyle/>
          <a:p>
            <a:pPr lvl="0"/>
            <a:endParaRPr lang="en-US" sz="2400" dirty="0">
              <a:cs typeface="Calibri" panose="020F0502020204030204" pitchFamily="34" charset="0"/>
            </a:endParaRPr>
          </a:p>
          <a:p>
            <a:pPr marL="257244" indent="-257244">
              <a:buFont typeface="Arial" panose="020B0604020202020204" pitchFamily="34" charset="0"/>
              <a:buChar char="•"/>
            </a:pPr>
            <a:r>
              <a:rPr lang="en-US" sz="1800" dirty="0">
                <a:cs typeface="Calibri" panose="020F0502020204030204" pitchFamily="34" charset="0"/>
              </a:rPr>
              <a:t>Promotional mix - appropriate balance of advertising, PR, direct marketing and sales promotion</a:t>
            </a:r>
          </a:p>
          <a:p>
            <a:pPr marL="257244" indent="-257244">
              <a:buFont typeface="Arial" panose="020B0604020202020204" pitchFamily="34" charset="0"/>
              <a:buChar char="•"/>
            </a:pPr>
            <a:endParaRPr lang="en-US" sz="1800" dirty="0">
              <a:cs typeface="Calibri" panose="020F0502020204030204" pitchFamily="34" charset="0"/>
            </a:endParaRPr>
          </a:p>
          <a:p>
            <a:pPr marL="257244" indent="-257244">
              <a:buFont typeface="Arial" panose="020B0604020202020204" pitchFamily="34" charset="0"/>
              <a:buChar char="•"/>
            </a:pPr>
            <a:r>
              <a:rPr lang="en-US" sz="1800" dirty="0">
                <a:cs typeface="Calibri" panose="020F0502020204030204" pitchFamily="34" charset="0"/>
              </a:rPr>
              <a:t>Message strategy - what is to be communicated</a:t>
            </a:r>
          </a:p>
          <a:p>
            <a:pPr marL="257244" indent="-257244">
              <a:buFont typeface="Arial" panose="020B0604020202020204" pitchFamily="34" charset="0"/>
              <a:buChar char="•"/>
            </a:pPr>
            <a:endParaRPr lang="en-US" sz="1800" dirty="0">
              <a:cs typeface="Calibri" panose="020F0502020204030204" pitchFamily="34" charset="0"/>
            </a:endParaRPr>
          </a:p>
          <a:p>
            <a:pPr marL="257244" indent="-257244">
              <a:buFont typeface="Arial" panose="020B0604020202020204" pitchFamily="34" charset="0"/>
              <a:buChar char="•"/>
            </a:pPr>
            <a:r>
              <a:rPr lang="en-US" sz="1800" dirty="0">
                <a:cs typeface="Calibri" panose="020F0502020204030204" pitchFamily="34" charset="0"/>
              </a:rPr>
              <a:t>Channel/ media strategy - how to reach the target audience</a:t>
            </a:r>
          </a:p>
          <a:p>
            <a:pPr marL="257244" indent="-257244">
              <a:buFont typeface="Arial" panose="020B0604020202020204" pitchFamily="34" charset="0"/>
              <a:buChar char="•"/>
            </a:pPr>
            <a:endParaRPr lang="en-US" sz="1800" dirty="0">
              <a:cs typeface="Calibri" panose="020F0502020204030204" pitchFamily="34" charset="0"/>
            </a:endParaRPr>
          </a:p>
          <a:p>
            <a:pPr marL="257244" indent="-257244">
              <a:buFont typeface="Arial" panose="020B0604020202020204" pitchFamily="34" charset="0"/>
              <a:buChar char="•"/>
            </a:pPr>
            <a:r>
              <a:rPr lang="en-US" sz="1800" dirty="0">
                <a:cs typeface="Calibri" panose="020F0502020204030204" pitchFamily="34" charset="0"/>
              </a:rPr>
              <a:t>Message Frequency - how often to communicate</a:t>
            </a:r>
          </a:p>
          <a:p>
            <a:pPr marL="257244" indent="-257244">
              <a:buFont typeface="Arial" panose="020B0604020202020204" pitchFamily="34" charset="0"/>
              <a:buChar char="•"/>
            </a:pPr>
            <a:endParaRPr lang="en-US" sz="1800" dirty="0">
              <a:cs typeface="Calibri" panose="020F0502020204030204" pitchFamily="34" charset="0"/>
            </a:endParaRPr>
          </a:p>
          <a:p>
            <a:pPr marL="257244" indent="-257244">
              <a:buFont typeface="Arial" panose="020B0604020202020204" pitchFamily="34" charset="0"/>
              <a:buChar char="•"/>
            </a:pPr>
            <a:endParaRPr lang="en-US" sz="1800" dirty="0">
              <a:cs typeface="Calibri" panose="020F0502020204030204" pitchFamily="34" charset="0"/>
            </a:endParaRPr>
          </a:p>
          <a:p>
            <a:r>
              <a:rPr lang="en-US" sz="1800" dirty="0">
                <a:cs typeface="Calibri" panose="020F0502020204030204" pitchFamily="34" charset="0"/>
              </a:rPr>
              <a:t>Worst Promotions in History: </a:t>
            </a:r>
            <a:r>
              <a:rPr lang="en-US" sz="1200" dirty="0">
                <a:hlinkClick r:id="rId2"/>
              </a:rPr>
              <a:t>https://www.4allpromos.com/blog/2018/04/ten-worst-corporate-promotional-events-all-time-0</a:t>
            </a:r>
            <a:endParaRPr lang="en-US" sz="1200" dirty="0">
              <a:cs typeface="Calibri" panose="020F0502020204030204" pitchFamily="34" charset="0"/>
            </a:endParaRPr>
          </a:p>
          <a:p>
            <a:pPr marL="257244" indent="-257244">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416511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28790F-D803-7F4C-B43E-63D617A060DA}"/>
              </a:ext>
            </a:extLst>
          </p:cNvPr>
          <p:cNvSpPr>
            <a:spLocks noGrp="1"/>
          </p:cNvSpPr>
          <p:nvPr>
            <p:ph type="title"/>
          </p:nvPr>
        </p:nvSpPr>
        <p:spPr>
          <a:xfrm>
            <a:off x="94129" y="76201"/>
            <a:ext cx="8915400" cy="528918"/>
          </a:xfrm>
        </p:spPr>
        <p:txBody>
          <a:bodyPr>
            <a:normAutofit/>
          </a:bodyPr>
          <a:lstStyle/>
          <a:p>
            <a:pPr algn="ctr"/>
            <a:r>
              <a:rPr lang="en-US" sz="2800" b="1" dirty="0"/>
              <a:t>4 P’s Exercise</a:t>
            </a:r>
          </a:p>
        </p:txBody>
      </p:sp>
      <p:sp>
        <p:nvSpPr>
          <p:cNvPr id="3" name="Content Placeholder 2">
            <a:extLst>
              <a:ext uri="{FF2B5EF4-FFF2-40B4-BE49-F238E27FC236}">
                <a16:creationId xmlns="" xmlns:a16="http://schemas.microsoft.com/office/drawing/2014/main" id="{87F4EDF8-B0E7-8B46-B141-38641B81A667}"/>
              </a:ext>
            </a:extLst>
          </p:cNvPr>
          <p:cNvSpPr>
            <a:spLocks noGrp="1"/>
          </p:cNvSpPr>
          <p:nvPr>
            <p:ph idx="1"/>
          </p:nvPr>
        </p:nvSpPr>
        <p:spPr>
          <a:xfrm>
            <a:off x="309282" y="605119"/>
            <a:ext cx="8552330" cy="6252881"/>
          </a:xfrm>
        </p:spPr>
        <p:txBody>
          <a:bodyPr>
            <a:normAutofit fontScale="92500" lnSpcReduction="20000"/>
          </a:bodyPr>
          <a:lstStyle/>
          <a:p>
            <a:pPr fontAlgn="base"/>
            <a:r>
              <a:rPr lang="en-US" dirty="0"/>
              <a:t>1 – Create a simple two-column table with 8 rows in each.</a:t>
            </a:r>
          </a:p>
          <a:p>
            <a:pPr fontAlgn="base"/>
            <a:r>
              <a:rPr lang="en-US" dirty="0"/>
              <a:t>2 – Label the left column “Low-cost Frequent Purchase” and the right column “High-cost One-Time Purchase”</a:t>
            </a:r>
          </a:p>
          <a:p>
            <a:pPr fontAlgn="base"/>
            <a:r>
              <a:rPr lang="en-US" dirty="0"/>
              <a:t>3 – Label the rows, from top to bottom: Brand, Product, Price, Promotion, Place, #1 Reason I Bought, Alternate Brand, #1 Reason I Didn’t Buy</a:t>
            </a:r>
          </a:p>
          <a:p>
            <a:pPr fontAlgn="base"/>
            <a:r>
              <a:rPr lang="en-US" dirty="0"/>
              <a:t>4 – Complete the chart as follows, starting with the left column:</a:t>
            </a:r>
          </a:p>
          <a:p>
            <a:pPr fontAlgn="base"/>
            <a:r>
              <a:rPr lang="en-US" dirty="0"/>
              <a:t>Choose a low-cost item that you buy regularly (Coffee, toothpaste, razor blades, </a:t>
            </a:r>
            <a:r>
              <a:rPr lang="en-US" dirty="0" err="1"/>
              <a:t>etc</a:t>
            </a:r>
            <a:r>
              <a:rPr lang="en-US" dirty="0"/>
              <a:t>)</a:t>
            </a:r>
          </a:p>
          <a:p>
            <a:pPr fontAlgn="base"/>
            <a:r>
              <a:rPr lang="en-US" dirty="0"/>
              <a:t>List the Brand, Product, and Price you paid in the first three boxes</a:t>
            </a:r>
          </a:p>
          <a:p>
            <a:pPr fontAlgn="base"/>
            <a:r>
              <a:rPr lang="en-US" dirty="0"/>
              <a:t>List the most recent Promotional piece for that product you saw (commercial, ad, website, </a:t>
            </a:r>
            <a:r>
              <a:rPr lang="en-US" dirty="0" err="1"/>
              <a:t>etc</a:t>
            </a:r>
            <a:r>
              <a:rPr lang="en-US" dirty="0"/>
              <a:t>), and whether you believe it influenced your choice</a:t>
            </a:r>
          </a:p>
          <a:p>
            <a:pPr fontAlgn="base"/>
            <a:r>
              <a:rPr lang="en-US" dirty="0"/>
              <a:t>List the Place you made your purchase (Walmart, Starbucks, Online, </a:t>
            </a:r>
            <a:r>
              <a:rPr lang="en-US" dirty="0" err="1"/>
              <a:t>etc</a:t>
            </a:r>
            <a:r>
              <a:rPr lang="en-US" dirty="0"/>
              <a:t>)</a:t>
            </a:r>
          </a:p>
          <a:p>
            <a:pPr fontAlgn="base"/>
            <a:r>
              <a:rPr lang="en-US" dirty="0"/>
              <a:t>List the #1 Reason you bought that particular product (price, quality, taste, </a:t>
            </a:r>
            <a:r>
              <a:rPr lang="en-US" dirty="0" err="1"/>
              <a:t>etc</a:t>
            </a:r>
            <a:r>
              <a:rPr lang="en-US" dirty="0"/>
              <a:t>)</a:t>
            </a:r>
          </a:p>
          <a:p>
            <a:pPr fontAlgn="base"/>
            <a:r>
              <a:rPr lang="en-US" dirty="0"/>
              <a:t>List a competing brand that would be your #1 choice as an alternate if you couldn’t buy your preferred item</a:t>
            </a:r>
          </a:p>
          <a:p>
            <a:pPr fontAlgn="base"/>
            <a:r>
              <a:rPr lang="en-US" dirty="0"/>
              <a:t>List the #1 reason you did not choose that brand</a:t>
            </a:r>
          </a:p>
          <a:p>
            <a:pPr fontAlgn="base"/>
            <a:r>
              <a:rPr lang="en-US" dirty="0"/>
              <a:t>5 – Repeat those actions for the right column, but with an expensive product you don’t buy often. (Car, Vacation, TV, computer, </a:t>
            </a:r>
            <a:r>
              <a:rPr lang="en-US" dirty="0" err="1"/>
              <a:t>etc</a:t>
            </a:r>
            <a:r>
              <a:rPr lang="en-US" dirty="0"/>
              <a:t>)</a:t>
            </a:r>
          </a:p>
          <a:p>
            <a:pPr marL="0" indent="0">
              <a:buNone/>
            </a:pPr>
            <a:endParaRPr lang="en-US" sz="1200" dirty="0"/>
          </a:p>
        </p:txBody>
      </p:sp>
    </p:spTree>
    <p:extLst>
      <p:ext uri="{BB962C8B-B14F-4D97-AF65-F5344CB8AC3E}">
        <p14:creationId xmlns:p14="http://schemas.microsoft.com/office/powerpoint/2010/main" val="263668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62B097-10A6-794A-9FE7-B8C187D341E8}"/>
              </a:ext>
            </a:extLst>
          </p:cNvPr>
          <p:cNvSpPr>
            <a:spLocks noGrp="1"/>
          </p:cNvSpPr>
          <p:nvPr>
            <p:ph type="title"/>
          </p:nvPr>
        </p:nvSpPr>
        <p:spPr>
          <a:xfrm>
            <a:off x="201705" y="76200"/>
            <a:ext cx="8848165" cy="730624"/>
          </a:xfrm>
        </p:spPr>
        <p:txBody>
          <a:bodyPr>
            <a:normAutofit/>
          </a:bodyPr>
          <a:lstStyle/>
          <a:p>
            <a:pPr algn="ctr"/>
            <a:r>
              <a:rPr lang="en-US" sz="2800" b="1" dirty="0"/>
              <a:t>2. SEGMENTING, TARGETING &amp; POSITIONING</a:t>
            </a:r>
          </a:p>
        </p:txBody>
      </p:sp>
      <p:pic>
        <p:nvPicPr>
          <p:cNvPr id="5" name="Content Placeholder 4">
            <a:extLst>
              <a:ext uri="{FF2B5EF4-FFF2-40B4-BE49-F238E27FC236}">
                <a16:creationId xmlns="" xmlns:a16="http://schemas.microsoft.com/office/drawing/2014/main" id="{B3EEF80E-A024-7746-BDCD-10F977706AD5}"/>
              </a:ext>
            </a:extLst>
          </p:cNvPr>
          <p:cNvPicPr>
            <a:picLocks noGrp="1" noChangeAspect="1"/>
          </p:cNvPicPr>
          <p:nvPr>
            <p:ph idx="1"/>
          </p:nvPr>
        </p:nvPicPr>
        <p:blipFill>
          <a:blip r:embed="rId2"/>
          <a:stretch>
            <a:fillRect/>
          </a:stretch>
        </p:blipFill>
        <p:spPr>
          <a:xfrm>
            <a:off x="1009935" y="1701800"/>
            <a:ext cx="7246962" cy="4470400"/>
          </a:xfrm>
        </p:spPr>
      </p:pic>
    </p:spTree>
    <p:extLst>
      <p:ext uri="{BB962C8B-B14F-4D97-AF65-F5344CB8AC3E}">
        <p14:creationId xmlns:p14="http://schemas.microsoft.com/office/powerpoint/2010/main" val="138986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eme1">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heme1" id="{47B45212-44F3-4788-9A50-9F2189B9E240}" vid="{B60A8363-AAB0-4F22-A612-D95458955A0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25005</TotalTime>
  <Words>2877</Words>
  <Application>Microsoft Office PowerPoint</Application>
  <PresentationFormat>On-screen Show (4:3)</PresentationFormat>
  <Paragraphs>508</Paragraphs>
  <Slides>42</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42</vt:i4>
      </vt:variant>
    </vt:vector>
  </HeadingPairs>
  <TitlesOfParts>
    <vt:vector size="51" baseType="lpstr">
      <vt:lpstr>Arial</vt:lpstr>
      <vt:lpstr>Arial,Bold</vt:lpstr>
      <vt:lpstr>Calibri</vt:lpstr>
      <vt:lpstr>Century Gothic</vt:lpstr>
      <vt:lpstr>Rubik</vt:lpstr>
      <vt:lpstr>Times New Roman</vt:lpstr>
      <vt:lpstr>Custom Design</vt:lpstr>
      <vt:lpstr>1_Custom Design</vt:lpstr>
      <vt:lpstr>Theme1</vt:lpstr>
      <vt:lpstr>    Module 4  Marketing Fundamentals &amp; Brand Management </vt:lpstr>
      <vt:lpstr>COURSE OBJECTIVES</vt:lpstr>
      <vt:lpstr>SMALL BUSINESS MARKETING 101 </vt:lpstr>
      <vt:lpstr>1. THE MARKETING MIX - PRODUCT</vt:lpstr>
      <vt:lpstr>THE MARKETING MIX - PLACE</vt:lpstr>
      <vt:lpstr>THE MARKETING MIX - PRICE</vt:lpstr>
      <vt:lpstr>THE MARKETING MIX - PROMOTION</vt:lpstr>
      <vt:lpstr>4 P’s Exercise</vt:lpstr>
      <vt:lpstr>2. SEGMENTING, TARGETING &amp; POSITIONING</vt:lpstr>
      <vt:lpstr>SEGMENTATION</vt:lpstr>
      <vt:lpstr>MARKET SEGMENTATION RESEARCH</vt:lpstr>
      <vt:lpstr>3. THE MARKETING CONCEPT</vt:lpstr>
      <vt:lpstr>4. TARGET MARKETING</vt:lpstr>
      <vt:lpstr>TARGET MARKETING</vt:lpstr>
      <vt:lpstr>POSITIONING</vt:lpstr>
      <vt:lpstr>MARKET SEGMENTATION EXERCISE</vt:lpstr>
      <vt:lpstr>BUSINESS TO BUSINESS (B2B) MARKETING</vt:lpstr>
      <vt:lpstr>BUSINESS TO BUSINESS (B2B) MARKETING</vt:lpstr>
      <vt:lpstr>WHY WE BUY: RETAIL</vt:lpstr>
      <vt:lpstr>WHY WE BUY: RETAIL</vt:lpstr>
      <vt:lpstr>6. MARKET RESEARCH</vt:lpstr>
      <vt:lpstr>MARKET RESEARCH</vt:lpstr>
      <vt:lpstr>BIG DATA FOR SMALL BUSINESS</vt:lpstr>
      <vt:lpstr>7. CUSTOMER LIFE CYCLE &amp; CUSTOMER LIFETIME VALUE </vt:lpstr>
      <vt:lpstr>CUSTOMER VALUE PROPOSITION</vt:lpstr>
      <vt:lpstr>8. CUSTOMER RELATIONSHIP MANAGEMENT</vt:lpstr>
      <vt:lpstr>CUSTOMER RELATIONSHIP MANAGEMENT</vt:lpstr>
      <vt:lpstr>9. THE POWER OF BRANDS</vt:lpstr>
      <vt:lpstr>NEW PRODUCT DEVELOPMENT</vt:lpstr>
      <vt:lpstr>TECHNOLOGY ADOPTION CYCLE</vt:lpstr>
      <vt:lpstr>PRODUCT LIFE CYCLE</vt:lpstr>
      <vt:lpstr>10. SOCIAL MEDIA MARKETING</vt:lpstr>
      <vt:lpstr>SOCIAL MEDIA MARKETING</vt:lpstr>
      <vt:lpstr>SMALL BUSINESSES WHO SUCCESSFULLY USE SOCIAL MEDIA …</vt:lpstr>
      <vt:lpstr>SOCIAL MEDIA MARKETING</vt:lpstr>
      <vt:lpstr>ETHICS IN MARKETING</vt:lpstr>
      <vt:lpstr>ETHICS IN MARKETING</vt:lpstr>
      <vt:lpstr>UNETHICAL MARKETING TACTICS</vt:lpstr>
      <vt:lpstr>UNETHICAL MARKETING TACTICS</vt:lpstr>
      <vt:lpstr>CLASS DISCUSSION: MARKETING AND PANDEMICS</vt:lpstr>
      <vt:lpstr>MARKETING IN BOSTON</vt:lpstr>
      <vt:lpstr>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Shapiro</dc:creator>
  <cp:lastModifiedBy>Lokey, Jeff</cp:lastModifiedBy>
  <cp:revision>192</cp:revision>
  <cp:lastPrinted>2019-12-10T18:26:57Z</cp:lastPrinted>
  <dcterms:created xsi:type="dcterms:W3CDTF">2019-08-25T02:00:35Z</dcterms:created>
  <dcterms:modified xsi:type="dcterms:W3CDTF">2020-03-10T15:07:37Z</dcterms:modified>
</cp:coreProperties>
</file>